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18" r:id="rId5"/>
    <p:sldId id="289" r:id="rId6"/>
    <p:sldId id="290" r:id="rId7"/>
    <p:sldId id="320" r:id="rId8"/>
    <p:sldId id="319" r:id="rId9"/>
    <p:sldId id="321" r:id="rId10"/>
    <p:sldId id="323" r:id="rId11"/>
    <p:sldId id="322" r:id="rId12"/>
    <p:sldId id="257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53" r:id="rId25"/>
    <p:sldId id="335" r:id="rId26"/>
    <p:sldId id="336" r:id="rId27"/>
    <p:sldId id="337" r:id="rId28"/>
    <p:sldId id="339" r:id="rId29"/>
    <p:sldId id="338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8" r:id="rId38"/>
    <p:sldId id="347" r:id="rId39"/>
    <p:sldId id="349" r:id="rId40"/>
    <p:sldId id="350" r:id="rId41"/>
    <p:sldId id="351" r:id="rId42"/>
    <p:sldId id="352" r:id="rId43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0BC6D0-5E81-4D18-A605-E0C2C648C1E3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09456E-454C-482B-A98A-2D909552B435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76536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432765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814310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145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65691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03685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498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299925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788371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11091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19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09344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12184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71991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73247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56505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2736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885159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853403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8770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9866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2633309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29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102895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907937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30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557543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31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052479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32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138686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33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09282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34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3554486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35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61064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36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978079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37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3028705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38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832518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09583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814659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02580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13597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54771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u-RU" noProof="1" smtClean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62355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C44725-BC75-4A57-A50D-69C7E28D9A4C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2562FE-7FCE-4807-8336-D4E6B864DF9B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ED3474-069E-408D-9BAC-4FA4D38A7E63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848ED7-FD8F-42F0-ACA5-0070DE3ADC19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2664C3-98EF-4FFF-81E6-BA56D754161C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E1A8C0-CA3A-4D39-B0BE-043640E7D2F1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1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51BCC0-632C-4526-AB00-78EDCC659912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903C09-1A14-4C4F-8687-68136B348DC6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74FD95-0BFE-47F9-B79A-EC3C79199141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94E85C-EAD0-4D87-BE2D-C08108379D26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CA0D6C-17E3-4139-9FCC-693BCB2220E1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782CB6-A2B3-425D-AF4B-85590A16F34C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DEDF2E-5962-441F-B8F9-EEC3DE97DE69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C39DBD-C6F3-4FDD-ABD5-CA712DC14711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FC3378-F829-447D-A244-D48E87452932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386C1E-45BC-4437-BABA-DD78444822FF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D1489A03-6D4A-4AA6-AEEB-61F46139BC97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4C447BE-FBDF-4C75-BFD8-D60A644CE5DC}" type="datetime1">
              <a:rPr lang="ru-RU" noProof="1" smtClean="0"/>
              <a:t>02.03.2023</a:t>
            </a:fld>
            <a:endParaRPr lang="ru-RU" noProof="1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2.jp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" TargetMode="External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ongKinYiu/yolov7" TargetMode="External"/><Relationship Id="rId5" Type="http://schemas.openxmlformats.org/officeDocument/2006/relationships/hyperlink" Target="https://github.com/zhangming8/yolox-pytorch" TargetMode="External"/><Relationship Id="rId4" Type="http://schemas.openxmlformats.org/officeDocument/2006/relationships/hyperlink" Target="https://github.com/qubvel/segmentation_models.pytorch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2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2.jp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.jp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76148"/>
            <a:ext cx="8676222" cy="2409040"/>
          </a:xfrm>
        </p:spPr>
        <p:txBody>
          <a:bodyPr/>
          <a:lstStyle/>
          <a:p>
            <a:r>
              <a:rPr lang="ru-RU" dirty="0" err="1"/>
              <a:t>Сверточные</a:t>
            </a:r>
            <a:r>
              <a:rPr lang="ru-RU" dirty="0"/>
              <a:t> нейронные сети в обработке изображений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654DB963-9441-42E2-BBBC-80FC647AF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161326"/>
            <a:ext cx="8676222" cy="585132"/>
          </a:xfrm>
        </p:spPr>
        <p:txBody>
          <a:bodyPr/>
          <a:lstStyle/>
          <a:p>
            <a:r>
              <a:rPr lang="ru-RU" dirty="0"/>
              <a:t>Лекция для Вас, мои пирожочки</a:t>
            </a:r>
          </a:p>
        </p:txBody>
      </p:sp>
    </p:spTree>
    <p:extLst>
      <p:ext uri="{BB962C8B-B14F-4D97-AF65-F5344CB8AC3E}">
        <p14:creationId xmlns:p14="http://schemas.microsoft.com/office/powerpoint/2010/main" val="3426321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458" y="1390470"/>
            <a:ext cx="8676222" cy="2038525"/>
          </a:xfrm>
        </p:spPr>
        <p:txBody>
          <a:bodyPr>
            <a:normAutofit fontScale="90000"/>
          </a:bodyPr>
          <a:lstStyle/>
          <a:p>
            <a:r>
              <a:rPr lang="ru-RU" dirty="0"/>
              <a:t>Часть </a:t>
            </a:r>
            <a:r>
              <a:rPr lang="en-US" dirty="0"/>
              <a:t>II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Свертки и тензоры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654DB963-9441-42E2-BBBC-80FC647AF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8458" y="4993547"/>
            <a:ext cx="8676222" cy="912303"/>
          </a:xfrm>
        </p:spPr>
        <p:txBody>
          <a:bodyPr/>
          <a:lstStyle/>
          <a:p>
            <a:r>
              <a:rPr lang="ru-RU" dirty="0"/>
              <a:t>Свертка как операция и как объект, а также еще больше веселой математики для юных лингвистов</a:t>
            </a:r>
          </a:p>
        </p:txBody>
      </p:sp>
    </p:spTree>
    <p:extLst>
      <p:ext uri="{BB962C8B-B14F-4D97-AF65-F5344CB8AC3E}">
        <p14:creationId xmlns:p14="http://schemas.microsoft.com/office/powerpoint/2010/main" val="261442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ТЕНЗОРЫ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852480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Обобщение понятия «вектор» на все случаи жизни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6EBB4-FFD4-4AF1-8CC1-52A249A54755}"/>
              </a:ext>
            </a:extLst>
          </p:cNvPr>
          <p:cNvSpPr txBox="1"/>
          <p:nvPr/>
        </p:nvSpPr>
        <p:spPr>
          <a:xfrm>
            <a:off x="355133" y="1457796"/>
            <a:ext cx="1148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точки зрения физики, тензорная величина характеризуется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анизотропией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неравнозначным распределением в пространстве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89662-AD81-4D2B-9065-9ABAB6719942}"/>
              </a:ext>
            </a:extLst>
          </p:cNvPr>
          <p:cNvSpPr txBox="1"/>
          <p:nvPr/>
        </p:nvSpPr>
        <p:spPr>
          <a:xfrm>
            <a:off x="1384920" y="2536920"/>
            <a:ext cx="9157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Рангом тензора мы будем называть размерность его представления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08FA13-AAB4-487A-A9AC-15AE58844B95}"/>
              </a:ext>
            </a:extLst>
          </p:cNvPr>
          <p:cNvSpPr txBox="1"/>
          <p:nvPr/>
        </p:nvSpPr>
        <p:spPr>
          <a:xfrm>
            <a:off x="763988" y="3803955"/>
            <a:ext cx="1555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Ранг 0</a:t>
            </a:r>
          </a:p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Скаляр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55724-2805-4E76-9584-5D03D1EDF40B}"/>
              </a:ext>
            </a:extLst>
          </p:cNvPr>
          <p:cNvSpPr txBox="1"/>
          <p:nvPr/>
        </p:nvSpPr>
        <p:spPr>
          <a:xfrm>
            <a:off x="414033" y="4529136"/>
            <a:ext cx="2254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Электрический заряд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9CC041-45F9-4FAE-8FB4-EA745F8F379C}"/>
              </a:ext>
            </a:extLst>
          </p:cNvPr>
          <p:cNvSpPr txBox="1"/>
          <p:nvPr/>
        </p:nvSpPr>
        <p:spPr>
          <a:xfrm>
            <a:off x="3050794" y="3244806"/>
            <a:ext cx="2587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Ранг 1</a:t>
            </a:r>
          </a:p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Вектор (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ковектор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576EC5-C244-4C81-ACE4-9D942C73DE9E}"/>
              </a:ext>
            </a:extLst>
          </p:cNvPr>
          <p:cNvSpPr txBox="1"/>
          <p:nvPr/>
        </p:nvSpPr>
        <p:spPr>
          <a:xfrm>
            <a:off x="3050794" y="5908035"/>
            <a:ext cx="258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Сила, скорость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D6FEE-9036-4129-B23A-A036D152E3E3}"/>
              </a:ext>
            </a:extLst>
          </p:cNvPr>
          <p:cNvSpPr txBox="1"/>
          <p:nvPr/>
        </p:nvSpPr>
        <p:spPr>
          <a:xfrm>
            <a:off x="3050794" y="5419289"/>
            <a:ext cx="258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sz="2000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sz="2000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sz="2000" b="1" baseline="-25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7C9D8-223F-414B-8CDE-787CE624DCB2}"/>
              </a:ext>
            </a:extLst>
          </p:cNvPr>
          <p:cNvSpPr txBox="1"/>
          <p:nvPr/>
        </p:nvSpPr>
        <p:spPr>
          <a:xfrm>
            <a:off x="6137148" y="3183730"/>
            <a:ext cx="2587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Ранг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Представляется матрицей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B99A64-9F5B-4E88-A2D0-176745AE791F}"/>
              </a:ext>
            </a:extLst>
          </p:cNvPr>
          <p:cNvSpPr txBox="1"/>
          <p:nvPr/>
        </p:nvSpPr>
        <p:spPr>
          <a:xfrm>
            <a:off x="6160276" y="5892289"/>
            <a:ext cx="2587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Диэлектрическая проницаемость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79DADF-D447-40BC-803F-02E58F7DA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058" y="4260468"/>
            <a:ext cx="2768423" cy="15214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DE2E08-8AC0-45FB-9FC4-6FFE35EE2FD1}"/>
              </a:ext>
            </a:extLst>
          </p:cNvPr>
          <p:cNvSpPr txBox="1"/>
          <p:nvPr/>
        </p:nvSpPr>
        <p:spPr>
          <a:xfrm>
            <a:off x="9223502" y="3244805"/>
            <a:ext cx="25879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Ранг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&gt;2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Многомерные массивы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783365-9E1D-4DCB-AECE-75567383D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761" y="4023299"/>
            <a:ext cx="1666052" cy="12495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66D12D-B6F0-4FB3-BA86-2ABF5868F431}"/>
              </a:ext>
            </a:extLst>
          </p:cNvPr>
          <p:cNvSpPr txBox="1"/>
          <p:nvPr/>
        </p:nvSpPr>
        <p:spPr>
          <a:xfrm>
            <a:off x="9146167" y="5886802"/>
            <a:ext cx="2711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Тензор упругих постоянных (ранг 4)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7F0C8DA-4F3A-4A3D-9289-494B344B1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865" y="4199393"/>
            <a:ext cx="1702203" cy="17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5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ИЗОБРАЖЕНИЕ КАК ТЕНЗОР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852480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нас это лишь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многомерный массив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остальное в сторону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6EBB4-FFD4-4AF1-8CC1-52A249A54755}"/>
              </a:ext>
            </a:extLst>
          </p:cNvPr>
          <p:cNvSpPr txBox="1"/>
          <p:nvPr/>
        </p:nvSpPr>
        <p:spPr>
          <a:xfrm>
            <a:off x="704849" y="1661378"/>
            <a:ext cx="4000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Черно-белое изображение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DCFCB0-FB62-41FF-B9A4-83F4D254BE16}"/>
              </a:ext>
            </a:extLst>
          </p:cNvPr>
          <p:cNvSpPr txBox="1"/>
          <p:nvPr/>
        </p:nvSpPr>
        <p:spPr>
          <a:xfrm>
            <a:off x="3209926" y="4315748"/>
            <a:ext cx="509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Почему это вообще стало важно?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EECFCA-4470-4711-9250-234B4BAC1546}"/>
              </a:ext>
            </a:extLst>
          </p:cNvPr>
          <p:cNvSpPr txBox="1"/>
          <p:nvPr/>
        </p:nvSpPr>
        <p:spPr>
          <a:xfrm>
            <a:off x="6610329" y="1661378"/>
            <a:ext cx="40005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-изображение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A22D55-589C-4FFD-B87E-0F2C12F093EE}"/>
              </a:ext>
            </a:extLst>
          </p:cNvPr>
          <p:cNvSpPr txBox="1"/>
          <p:nvPr/>
        </p:nvSpPr>
        <p:spPr>
          <a:xfrm>
            <a:off x="5029159" y="2053775"/>
            <a:ext cx="2647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Без альфа-канала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6C364E-A65D-4B57-97BE-86F48AFAC107}"/>
              </a:ext>
            </a:extLst>
          </p:cNvPr>
          <p:cNvSpPr txBox="1"/>
          <p:nvPr/>
        </p:nvSpPr>
        <p:spPr>
          <a:xfrm>
            <a:off x="8924925" y="2061488"/>
            <a:ext cx="2647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альфа-каналом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C60EA9-71A7-4A6B-8B5A-77A90602AE16}"/>
              </a:ext>
            </a:extLst>
          </p:cNvPr>
          <p:cNvSpPr txBox="1"/>
          <p:nvPr/>
        </p:nvSpPr>
        <p:spPr>
          <a:xfrm>
            <a:off x="309573" y="4770703"/>
            <a:ext cx="4521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pytorch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размерности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стекаются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5CCB99-837B-4BDB-933D-46135EBED22C}"/>
              </a:ext>
            </a:extLst>
          </p:cNvPr>
          <p:cNvSpPr/>
          <p:nvPr/>
        </p:nvSpPr>
        <p:spPr>
          <a:xfrm>
            <a:off x="4948247" y="4890422"/>
            <a:ext cx="6934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Входящий в нейросеть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батч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изображений является тензором ранга 4 с размерностями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B, C, H, W),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где: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изображений в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батче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число цветовых слоев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высота изображения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 –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ширина изображения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CB48F0-7208-42F2-9F5D-C951BCDBD0F9}"/>
              </a:ext>
            </a:extLst>
          </p:cNvPr>
          <p:cNvSpPr txBox="1"/>
          <p:nvPr/>
        </p:nvSpPr>
        <p:spPr>
          <a:xfrm>
            <a:off x="117008" y="5638061"/>
            <a:ext cx="45216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Внутри или на выходе, например, при сегментации, ранг может быть 5 или выше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07DB09-C347-4E62-BC58-82785840C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09" t="11688" r="-1798" b="22769"/>
          <a:stretch/>
        </p:blipFill>
        <p:spPr>
          <a:xfrm>
            <a:off x="5410178" y="2468262"/>
            <a:ext cx="1980000" cy="1764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B21508B-BC1F-4818-8258-B15F95E4C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472" y="2231289"/>
            <a:ext cx="2475254" cy="1860146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C58A368-5FEE-4446-AE41-70270BE9AA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0070" y="2381441"/>
            <a:ext cx="2795983" cy="268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79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-6868" y="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ОПЕРАЦИИ НАД ТЕНЗОРАМИ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3098" y="850150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 многом все как с матрицами, но есть нюансы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2C11D-AC0F-47E3-8304-4EE6AF3E724F}"/>
              </a:ext>
            </a:extLst>
          </p:cNvPr>
          <p:cNvSpPr txBox="1"/>
          <p:nvPr/>
        </p:nvSpPr>
        <p:spPr>
          <a:xfrm>
            <a:off x="217030" y="1218641"/>
            <a:ext cx="54122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Поэлементные операции:</a:t>
            </a:r>
          </a:p>
          <a:p>
            <a:pPr marL="342900" indent="-342900" algn="ctr">
              <a:buFontTx/>
              <a:buChar char="-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Сложение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вычитание</a:t>
            </a:r>
          </a:p>
          <a:p>
            <a:pPr marL="342900" indent="-342900" algn="ctr">
              <a:buFontTx/>
              <a:buChar char="-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Умножение тензора на число</a:t>
            </a:r>
          </a:p>
          <a:p>
            <a:pPr marL="342900" indent="-342900" algn="ctr">
              <a:buFontTx/>
              <a:buChar char="-"/>
            </a:pPr>
            <a:r>
              <a:rPr lang="ru-R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Поэлементное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умножение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AF0271-D055-4205-BFEE-537BF8A79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305" y="2603636"/>
            <a:ext cx="3806532" cy="1090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1469D4-307F-408A-84E2-03FF27949AAC}"/>
              </a:ext>
            </a:extLst>
          </p:cNvPr>
          <p:cNvSpPr txBox="1"/>
          <p:nvPr/>
        </p:nvSpPr>
        <p:spPr>
          <a:xfrm>
            <a:off x="152400" y="374016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Над тензорами </a:t>
            </a:r>
            <a:r>
              <a:rPr lang="ru-R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только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одинаковой размерности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A63D26-55A9-4447-884A-498D270F4F33}"/>
              </a:ext>
            </a:extLst>
          </p:cNvPr>
          <p:cNvSpPr txBox="1"/>
          <p:nvPr/>
        </p:nvSpPr>
        <p:spPr>
          <a:xfrm>
            <a:off x="5778747" y="1263056"/>
            <a:ext cx="6032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Тензорное произведение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Аналог скалярного произведения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векторов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произведения матриц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BC9811-7102-4FFE-A1A2-420B2F79A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945" y="2340274"/>
            <a:ext cx="4800598" cy="12603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1D9E21-E94C-4269-AC46-0042F27F1BB9}"/>
              </a:ext>
            </a:extLst>
          </p:cNvPr>
          <p:cNvSpPr txBox="1"/>
          <p:nvPr/>
        </p:nvSpPr>
        <p:spPr>
          <a:xfrm>
            <a:off x="6343697" y="3627748"/>
            <a:ext cx="4958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Над тензорами </a:t>
            </a:r>
            <a:r>
              <a:rPr lang="ru-RU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только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определенных размерностей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AAF742-31C0-4B58-841C-550D902B57FA}"/>
              </a:ext>
            </a:extLst>
          </p:cNvPr>
          <p:cNvSpPr txBox="1"/>
          <p:nvPr/>
        </p:nvSpPr>
        <p:spPr>
          <a:xfrm>
            <a:off x="72771" y="4163683"/>
            <a:ext cx="5943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Транспонирование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Перестановка размерностей местами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6CB3E3-4690-44D3-9AF9-A82EBF7DA260}"/>
              </a:ext>
            </a:extLst>
          </p:cNvPr>
          <p:cNvSpPr txBox="1"/>
          <p:nvPr/>
        </p:nvSpPr>
        <p:spPr>
          <a:xfrm>
            <a:off x="5868141" y="4259053"/>
            <a:ext cx="594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Конкатенация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Приклеивание одного тензора к другому вдоль одной из осей размерностей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D965DC-6FC9-4BBE-AE6D-BB5F7C981991}"/>
              </a:ext>
            </a:extLst>
          </p:cNvPr>
          <p:cNvSpPr txBox="1"/>
          <p:nvPr/>
        </p:nvSpPr>
        <p:spPr>
          <a:xfrm>
            <a:off x="424956" y="6050363"/>
            <a:ext cx="535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Частный случай – </a:t>
            </a:r>
            <a:r>
              <a:rPr lang="en-US" dirty="0"/>
              <a:t>squeeze (</a:t>
            </a:r>
            <a:r>
              <a:rPr lang="ru-RU" dirty="0"/>
              <a:t>сжатие одной размерности) или </a:t>
            </a:r>
            <a:r>
              <a:rPr lang="en-US" dirty="0"/>
              <a:t>flatten (</a:t>
            </a:r>
            <a:r>
              <a:rPr lang="ru-RU" dirty="0"/>
              <a:t>всех)</a:t>
            </a:r>
          </a:p>
        </p:txBody>
      </p:sp>
      <p:sp>
        <p:nvSpPr>
          <p:cNvPr id="49" name="Дуга 48">
            <a:extLst>
              <a:ext uri="{FF2B5EF4-FFF2-40B4-BE49-F238E27FC236}">
                <a16:creationId xmlns:a16="http://schemas.microsoft.com/office/drawing/2014/main" id="{723748F5-6746-4CB9-A5C7-F77A14B97449}"/>
              </a:ext>
            </a:extLst>
          </p:cNvPr>
          <p:cNvSpPr/>
          <p:nvPr/>
        </p:nvSpPr>
        <p:spPr>
          <a:xfrm>
            <a:off x="11302553" y="3828349"/>
            <a:ext cx="394675" cy="1334107"/>
          </a:xfrm>
          <a:prstGeom prst="arc">
            <a:avLst>
              <a:gd name="adj1" fmla="val 16143611"/>
              <a:gd name="adj2" fmla="val 527835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Дуга 49">
            <a:extLst>
              <a:ext uri="{FF2B5EF4-FFF2-40B4-BE49-F238E27FC236}">
                <a16:creationId xmlns:a16="http://schemas.microsoft.com/office/drawing/2014/main" id="{27F03D30-0BAE-4E5A-9021-6CC33583D4AB}"/>
              </a:ext>
            </a:extLst>
          </p:cNvPr>
          <p:cNvSpPr/>
          <p:nvPr/>
        </p:nvSpPr>
        <p:spPr>
          <a:xfrm flipV="1">
            <a:off x="11269919" y="2489834"/>
            <a:ext cx="467446" cy="1338515"/>
          </a:xfrm>
          <a:prstGeom prst="arc">
            <a:avLst>
              <a:gd name="adj1" fmla="val 16143611"/>
              <a:gd name="adj2" fmla="val 5278354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19931D1-B4FD-4EC5-82A2-354C84224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686" y="5201995"/>
            <a:ext cx="3581158" cy="155183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FF355F-564C-4D8D-A40E-8C4BCE40B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2356" y="4814772"/>
            <a:ext cx="2236569" cy="132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7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Свертка как операция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6EBB4-FFD4-4AF1-8CC1-52A249A54755}"/>
              </a:ext>
            </a:extLst>
          </p:cNvPr>
          <p:cNvSpPr txBox="1"/>
          <p:nvPr/>
        </p:nvSpPr>
        <p:spPr>
          <a:xfrm>
            <a:off x="254206" y="849205"/>
            <a:ext cx="11502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Математически, свертка (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convolution) –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комбинация из произведения Адамара (поэлементного) и суммирования полученного результата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F2D948-9F7D-4765-A76A-A64641C73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75" y="2215908"/>
            <a:ext cx="5143500" cy="21601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3DBC46-B7C6-4946-8A9B-EFBFBB3AAED6}"/>
              </a:ext>
            </a:extLst>
          </p:cNvPr>
          <p:cNvSpPr txBox="1"/>
          <p:nvPr/>
        </p:nvSpPr>
        <p:spPr>
          <a:xfrm>
            <a:off x="2245894" y="1782558"/>
            <a:ext cx="126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1AE40-8234-49E2-A167-0C6D898EC15B}"/>
              </a:ext>
            </a:extLst>
          </p:cNvPr>
          <p:cNvSpPr txBox="1"/>
          <p:nvPr/>
        </p:nvSpPr>
        <p:spPr>
          <a:xfrm>
            <a:off x="3515357" y="154375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На примере простого тензора 2 ранга</a:t>
            </a: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DA612B5-6993-417C-B00F-CF340D42F33B}"/>
              </a:ext>
            </a:extLst>
          </p:cNvPr>
          <p:cNvCxnSpPr/>
          <p:nvPr/>
        </p:nvCxnSpPr>
        <p:spPr>
          <a:xfrm>
            <a:off x="5724522" y="3322860"/>
            <a:ext cx="657225" cy="0"/>
          </a:xfrm>
          <a:prstGeom prst="straightConnector1">
            <a:avLst/>
          </a:prstGeom>
          <a:ln w="31750">
            <a:solidFill>
              <a:schemeClr val="tx1">
                <a:alpha val="83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C0A1127-C2ED-4313-9BB4-DD3F6A0EE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895" y="2201031"/>
            <a:ext cx="5143500" cy="21750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99F926F-F005-479C-9455-10F2E2CBB19D}"/>
              </a:ext>
            </a:extLst>
          </p:cNvPr>
          <p:cNvSpPr txBox="1"/>
          <p:nvPr/>
        </p:nvSpPr>
        <p:spPr>
          <a:xfrm>
            <a:off x="8590914" y="1815798"/>
            <a:ext cx="126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Шаг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D155FD-3E8F-4C7D-B558-961E915AE755}"/>
              </a:ext>
            </a:extLst>
          </p:cNvPr>
          <p:cNvSpPr txBox="1"/>
          <p:nvPr/>
        </p:nvSpPr>
        <p:spPr>
          <a:xfrm>
            <a:off x="5127414" y="4334830"/>
            <a:ext cx="19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 так далее…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103363-9A81-4FF5-A39E-73488393727A}"/>
              </a:ext>
            </a:extLst>
          </p:cNvPr>
          <p:cNvSpPr txBox="1"/>
          <p:nvPr/>
        </p:nvSpPr>
        <p:spPr>
          <a:xfrm>
            <a:off x="5332759" y="5217063"/>
            <a:ext cx="15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Шаг (</a:t>
            </a:r>
            <a:r>
              <a:rPr lang="en-US" u="sng" dirty="0"/>
              <a:t>stride)</a:t>
            </a:r>
            <a:endParaRPr lang="ru-RU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C02760-C973-4E0F-A443-69E801B945DC}"/>
              </a:ext>
            </a:extLst>
          </p:cNvPr>
          <p:cNvSpPr txBox="1"/>
          <p:nvPr/>
        </p:nvSpPr>
        <p:spPr>
          <a:xfrm>
            <a:off x="747731" y="5208516"/>
            <a:ext cx="307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Размер ядра (</a:t>
            </a:r>
            <a:r>
              <a:rPr lang="en-US" u="sng" dirty="0"/>
              <a:t>kernel</a:t>
            </a:r>
            <a:r>
              <a:rPr lang="ru-RU" u="sng" dirty="0"/>
              <a:t> </a:t>
            </a:r>
            <a:r>
              <a:rPr lang="en-US" u="sng" dirty="0"/>
              <a:t>size)</a:t>
            </a:r>
            <a:endParaRPr lang="ru-RU" u="sn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D2E9C0-021C-471B-BD62-14BC141357D2}"/>
              </a:ext>
            </a:extLst>
          </p:cNvPr>
          <p:cNvSpPr txBox="1"/>
          <p:nvPr/>
        </p:nvSpPr>
        <p:spPr>
          <a:xfrm>
            <a:off x="4507348" y="4760557"/>
            <a:ext cx="2996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Параметры свертки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255410-4C88-48CB-B047-3B8F0C3BBF9A}"/>
              </a:ext>
            </a:extLst>
          </p:cNvPr>
          <p:cNvSpPr txBox="1"/>
          <p:nvPr/>
        </p:nvSpPr>
        <p:spPr>
          <a:xfrm>
            <a:off x="9021647" y="5217063"/>
            <a:ext cx="218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u="sng" dirty="0"/>
              <a:t>Отступ (</a:t>
            </a:r>
            <a:r>
              <a:rPr lang="en-US" u="sng" dirty="0"/>
              <a:t>padding)</a:t>
            </a:r>
            <a:endParaRPr lang="ru-RU" u="sng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7F048-B823-451B-90D4-7CA0EEDCB025}"/>
              </a:ext>
            </a:extLst>
          </p:cNvPr>
          <p:cNvSpPr txBox="1"/>
          <p:nvPr/>
        </p:nvSpPr>
        <p:spPr>
          <a:xfrm>
            <a:off x="202257" y="5726787"/>
            <a:ext cx="3900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Чем больше ядро, тем меньше получается размерность результата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EE7A9C-3467-4635-8405-256A95C3B048}"/>
              </a:ext>
            </a:extLst>
          </p:cNvPr>
          <p:cNvSpPr txBox="1"/>
          <p:nvPr/>
        </p:nvSpPr>
        <p:spPr>
          <a:xfrm>
            <a:off x="4102841" y="5716131"/>
            <a:ext cx="3900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Чем больше шаг, тем меньше получается размерность результата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8E87BD-14BE-47D1-8E00-372408408D8F}"/>
              </a:ext>
            </a:extLst>
          </p:cNvPr>
          <p:cNvSpPr txBox="1"/>
          <p:nvPr/>
        </p:nvSpPr>
        <p:spPr>
          <a:xfrm>
            <a:off x="8089159" y="5588287"/>
            <a:ext cx="390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Окружение тензора внешними рядами заданных чисел,</a:t>
            </a:r>
          </a:p>
          <a:p>
            <a:pPr algn="ctr"/>
            <a:r>
              <a:rPr lang="ru-RU" dirty="0"/>
              <a:t>Чтобы сохранить размер при свертке</a:t>
            </a:r>
          </a:p>
        </p:txBody>
      </p:sp>
    </p:spTree>
    <p:extLst>
      <p:ext uri="{BB962C8B-B14F-4D97-AF65-F5344CB8AC3E}">
        <p14:creationId xmlns:p14="http://schemas.microsoft.com/office/powerpoint/2010/main" val="3502123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СВЕРТКА В МНОГОМЕРНОМ СЛУЧАЕ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Ничуть не сложнее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50AA0-C702-4CC7-9ED0-22268905B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975" y="1601372"/>
            <a:ext cx="8723809" cy="44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0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СВЕРТКА КАК ФИЛЬТР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792599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Ваш любимый Фотошоп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89662-AD81-4D2B-9065-9ABAB6719942}"/>
              </a:ext>
            </a:extLst>
          </p:cNvPr>
          <p:cNvSpPr txBox="1"/>
          <p:nvPr/>
        </p:nvSpPr>
        <p:spPr>
          <a:xfrm>
            <a:off x="125835" y="1298176"/>
            <a:ext cx="11601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Если сохранять размерность исходного тензора, например, с помощью отступа, то свертку можно использовать для преобразования изображений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C0ADCC-B322-4B59-9583-FA4E11F6882E}"/>
              </a:ext>
            </a:extLst>
          </p:cNvPr>
          <p:cNvSpPr txBox="1"/>
          <p:nvPr/>
        </p:nvSpPr>
        <p:spPr>
          <a:xfrm>
            <a:off x="1537251" y="3952588"/>
            <a:ext cx="8892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Разные ядра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429FF7-FDA3-4D3B-8907-23A17C9BA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380" y="3352641"/>
            <a:ext cx="1568436" cy="1000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2D05A1-4D8E-4AF4-A865-A4F3ADF3E769}"/>
              </a:ext>
            </a:extLst>
          </p:cNvPr>
          <p:cNvSpPr txBox="1"/>
          <p:nvPr/>
        </p:nvSpPr>
        <p:spPr>
          <a:xfrm>
            <a:off x="92071" y="2726597"/>
            <a:ext cx="420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Горизонтальный градиент (ядро </a:t>
            </a:r>
            <a:r>
              <a:rPr lang="ru-RU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Собеля</a:t>
            </a: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9B93F-65C6-46F3-9481-FC47D1BAFAA6}"/>
              </a:ext>
            </a:extLst>
          </p:cNvPr>
          <p:cNvSpPr txBox="1"/>
          <p:nvPr/>
        </p:nvSpPr>
        <p:spPr>
          <a:xfrm>
            <a:off x="125833" y="4698050"/>
            <a:ext cx="420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Вертикальный градиент (ядро </a:t>
            </a:r>
            <a:r>
              <a:rPr lang="ru-RU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Собеля</a:t>
            </a: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805EF5-4CE2-43FD-961F-CA043ACBD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380" y="5223940"/>
            <a:ext cx="1636268" cy="1005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13B05-E5D9-4D6E-B1B0-89C60EBBF945}"/>
              </a:ext>
            </a:extLst>
          </p:cNvPr>
          <p:cNvSpPr txBox="1"/>
          <p:nvPr/>
        </p:nvSpPr>
        <p:spPr>
          <a:xfrm>
            <a:off x="3994556" y="2222012"/>
            <a:ext cx="420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Увеличение резкости (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sharpen</a:t>
            </a: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F29303-D7A5-4257-AE16-85D666EAF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512" y="5134408"/>
            <a:ext cx="1785533" cy="14868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4709D1-4796-41C0-B295-D862C728C614}"/>
              </a:ext>
            </a:extLst>
          </p:cNvPr>
          <p:cNvSpPr txBox="1"/>
          <p:nvPr/>
        </p:nvSpPr>
        <p:spPr>
          <a:xfrm>
            <a:off x="7989095" y="2256656"/>
            <a:ext cx="420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Размытие по рамке (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box blur)</a:t>
            </a:r>
            <a:endParaRPr lang="ru-RU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4EA034-481E-45B8-86C7-0CA11307C998}"/>
              </a:ext>
            </a:extLst>
          </p:cNvPr>
          <p:cNvSpPr txBox="1"/>
          <p:nvPr/>
        </p:nvSpPr>
        <p:spPr>
          <a:xfrm>
            <a:off x="3881834" y="4774060"/>
            <a:ext cx="420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Гауссово размытие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EE17F74-4ABF-43B4-9033-648C113B9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261" y="2670002"/>
            <a:ext cx="1533525" cy="11334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3467EB-FF7B-4D59-A501-97E7DBC4A7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673" y="4366511"/>
            <a:ext cx="2284698" cy="18669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126475-67CD-4DED-9083-5F1E686C3E5A}"/>
              </a:ext>
            </a:extLst>
          </p:cNvPr>
          <p:cNvSpPr txBox="1"/>
          <p:nvPr/>
        </p:nvSpPr>
        <p:spPr>
          <a:xfrm>
            <a:off x="7880580" y="3971476"/>
            <a:ext cx="420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Шестиугольный эффект боке*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A692D1-304F-463F-8A06-F2F1114D5B7D}"/>
              </a:ext>
            </a:extLst>
          </p:cNvPr>
          <p:cNvSpPr txBox="1"/>
          <p:nvPr/>
        </p:nvSpPr>
        <p:spPr>
          <a:xfrm>
            <a:off x="7763652" y="6284134"/>
            <a:ext cx="4202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*применяется с нормировкой и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 </a:t>
            </a: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вместо суммирования по свертке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21D440-8D8E-4786-ADC6-3F9883CA0D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6012" y="2706458"/>
            <a:ext cx="14573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1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809" y="186005"/>
            <a:ext cx="9600382" cy="683240"/>
          </a:xfrm>
        </p:spPr>
        <p:txBody>
          <a:bodyPr rtlCol="0" anchor="t">
            <a:normAutofit/>
          </a:bodyPr>
          <a:lstStyle/>
          <a:p>
            <a:pPr algn="ctr"/>
            <a:r>
              <a:rPr lang="ru-RU" sz="3600" noProof="1"/>
              <a:t>Инструментарий</a:t>
            </a: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8BE15408-FBEE-4249-AA7B-004C544BFFD8}"/>
              </a:ext>
            </a:extLst>
          </p:cNvPr>
          <p:cNvSpPr/>
          <p:nvPr/>
        </p:nvSpPr>
        <p:spPr>
          <a:xfrm>
            <a:off x="1514642" y="4529626"/>
            <a:ext cx="3598679" cy="683241"/>
          </a:xfrm>
          <a:custGeom>
            <a:avLst/>
            <a:gdLst>
              <a:gd name="connsiteX0" fmla="*/ 0 w 3598679"/>
              <a:gd name="connsiteY0" fmla="*/ 0 h 3656061"/>
              <a:gd name="connsiteX1" fmla="*/ 3598679 w 3598679"/>
              <a:gd name="connsiteY1" fmla="*/ 0 h 3656061"/>
              <a:gd name="connsiteX2" fmla="*/ 3598679 w 3598679"/>
              <a:gd name="connsiteY2" fmla="*/ 3656061 h 3656061"/>
              <a:gd name="connsiteX3" fmla="*/ 0 w 3598679"/>
              <a:gd name="connsiteY3" fmla="*/ 3656061 h 3656061"/>
              <a:gd name="connsiteX4" fmla="*/ 0 w 3598679"/>
              <a:gd name="connsiteY4" fmla="*/ 0 h 365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3656061">
                <a:moveTo>
                  <a:pt x="0" y="0"/>
                </a:moveTo>
                <a:lnTo>
                  <a:pt x="3598679" y="0"/>
                </a:lnTo>
                <a:lnTo>
                  <a:pt x="3598679" y="3656061"/>
                </a:lnTo>
                <a:lnTo>
                  <a:pt x="0" y="3656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462424" rIns="355470" bIns="330201" numCol="1" spcCol="1270" rtlCol="0" anchor="t" anchorCtr="0">
            <a:noAutofit/>
          </a:bodyPr>
          <a:lstStyle/>
          <a:p>
            <a:pPr marL="0" lvl="0" indent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noProof="1"/>
              <a:t>Много самых разных фильтров</a:t>
            </a:r>
            <a:endParaRPr lang="ru-RU" sz="1800" kern="1200" noProof="1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E50FD4D2-06B6-4E17-A25A-E451ED385509}"/>
              </a:ext>
            </a:extLst>
          </p:cNvPr>
          <p:cNvSpPr/>
          <p:nvPr/>
        </p:nvSpPr>
        <p:spPr>
          <a:xfrm>
            <a:off x="1750658" y="4598287"/>
            <a:ext cx="3126645" cy="553156"/>
          </a:xfrm>
          <a:custGeom>
            <a:avLst/>
            <a:gdLst>
              <a:gd name="connsiteX0" fmla="*/ 0 w 3598679"/>
              <a:gd name="connsiteY0" fmla="*/ 0 h 1462424"/>
              <a:gd name="connsiteX1" fmla="*/ 3598679 w 3598679"/>
              <a:gd name="connsiteY1" fmla="*/ 0 h 1462424"/>
              <a:gd name="connsiteX2" fmla="*/ 3598679 w 3598679"/>
              <a:gd name="connsiteY2" fmla="*/ 1462424 h 1462424"/>
              <a:gd name="connsiteX3" fmla="*/ 0 w 3598679"/>
              <a:gd name="connsiteY3" fmla="*/ 1462424 h 1462424"/>
              <a:gd name="connsiteX4" fmla="*/ 0 w 3598679"/>
              <a:gd name="connsiteY4" fmla="*/ 0 h 14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1462424">
                <a:moveTo>
                  <a:pt x="0" y="0"/>
                </a:moveTo>
                <a:lnTo>
                  <a:pt x="3598679" y="0"/>
                </a:lnTo>
                <a:lnTo>
                  <a:pt x="3598679" y="1462424"/>
                </a:lnTo>
                <a:lnTo>
                  <a:pt x="0" y="146242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65100" rIns="355470" bIns="165100" numCol="1" spcCol="1270" rtlCol="0" anchor="ctr" anchorCtr="0">
            <a:noAutofit/>
          </a:bodyPr>
          <a:lstStyle/>
          <a:p>
            <a:pPr marL="0" lvl="0" indent="0" algn="l" defTabSz="2933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noProof="1"/>
              <a:t>scikit-image</a:t>
            </a:r>
            <a:endParaRPr lang="ru-RU" sz="3200" kern="1200" noProof="1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F66B2B85-DD1C-446B-B7DB-B701C1B7395C}"/>
              </a:ext>
            </a:extLst>
          </p:cNvPr>
          <p:cNvSpPr/>
          <p:nvPr/>
        </p:nvSpPr>
        <p:spPr>
          <a:xfrm>
            <a:off x="6776016" y="1219576"/>
            <a:ext cx="4225359" cy="891823"/>
          </a:xfrm>
          <a:custGeom>
            <a:avLst/>
            <a:gdLst>
              <a:gd name="connsiteX0" fmla="*/ 0 w 3598679"/>
              <a:gd name="connsiteY0" fmla="*/ 0 h 3656061"/>
              <a:gd name="connsiteX1" fmla="*/ 3598679 w 3598679"/>
              <a:gd name="connsiteY1" fmla="*/ 0 h 3656061"/>
              <a:gd name="connsiteX2" fmla="*/ 3598679 w 3598679"/>
              <a:gd name="connsiteY2" fmla="*/ 3656061 h 3656061"/>
              <a:gd name="connsiteX3" fmla="*/ 0 w 3598679"/>
              <a:gd name="connsiteY3" fmla="*/ 3656061 h 3656061"/>
              <a:gd name="connsiteX4" fmla="*/ 0 w 3598679"/>
              <a:gd name="connsiteY4" fmla="*/ 0 h 365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3656061">
                <a:moveTo>
                  <a:pt x="0" y="0"/>
                </a:moveTo>
                <a:lnTo>
                  <a:pt x="3598679" y="0"/>
                </a:lnTo>
                <a:lnTo>
                  <a:pt x="3598679" y="3656061"/>
                </a:lnTo>
                <a:lnTo>
                  <a:pt x="0" y="3656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462424" rIns="355470" bIns="330201" numCol="1" spcCol="1270" rtlCol="0" anchor="t" anchorCtr="0">
            <a:noAutofit/>
          </a:bodyPr>
          <a:lstStyle/>
          <a:p>
            <a:pPr marL="0" lvl="0" indent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800" kern="1200" noProof="1"/>
              <a:t>Есть как </a:t>
            </a:r>
            <a:r>
              <a:rPr lang="ru-RU" noProof="1"/>
              <a:t>встроенные фильтры, так и функция </a:t>
            </a:r>
            <a:r>
              <a:rPr lang="en-US" noProof="1"/>
              <a:t>generic_filter</a:t>
            </a:r>
            <a:r>
              <a:rPr lang="ru-RU" noProof="1"/>
              <a:t> с любым кастомным ядром, какое душа пожелает</a:t>
            </a:r>
            <a:endParaRPr lang="ru-RU" sz="1800" kern="1200" noProof="1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1342C305-8DE2-4CE6-A892-013489E7F081}"/>
              </a:ext>
            </a:extLst>
          </p:cNvPr>
          <p:cNvSpPr/>
          <p:nvPr/>
        </p:nvSpPr>
        <p:spPr>
          <a:xfrm>
            <a:off x="7096699" y="1219575"/>
            <a:ext cx="3692678" cy="891823"/>
          </a:xfrm>
          <a:custGeom>
            <a:avLst/>
            <a:gdLst>
              <a:gd name="connsiteX0" fmla="*/ 0 w 3598679"/>
              <a:gd name="connsiteY0" fmla="*/ 0 h 1462424"/>
              <a:gd name="connsiteX1" fmla="*/ 3598679 w 3598679"/>
              <a:gd name="connsiteY1" fmla="*/ 0 h 1462424"/>
              <a:gd name="connsiteX2" fmla="*/ 3598679 w 3598679"/>
              <a:gd name="connsiteY2" fmla="*/ 1462424 h 1462424"/>
              <a:gd name="connsiteX3" fmla="*/ 0 w 3598679"/>
              <a:gd name="connsiteY3" fmla="*/ 1462424 h 1462424"/>
              <a:gd name="connsiteX4" fmla="*/ 0 w 3598679"/>
              <a:gd name="connsiteY4" fmla="*/ 0 h 14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1462424">
                <a:moveTo>
                  <a:pt x="0" y="0"/>
                </a:moveTo>
                <a:lnTo>
                  <a:pt x="3598679" y="0"/>
                </a:lnTo>
                <a:lnTo>
                  <a:pt x="3598679" y="1462424"/>
                </a:lnTo>
                <a:lnTo>
                  <a:pt x="0" y="146242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65100" rIns="355470" bIns="165100" numCol="1" spcCol="1270" rtlCol="0" anchor="ctr" anchorCtr="0">
            <a:noAutofit/>
          </a:bodyPr>
          <a:lstStyle/>
          <a:p>
            <a:pPr marL="0" lvl="0" indent="0" algn="l" defTabSz="2933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noProof="1"/>
              <a:t>scipy.ndimage</a:t>
            </a:r>
            <a:endParaRPr lang="ru-RU" sz="3200" kern="1200" noProof="1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D77B94-DD73-4F02-B806-24C1E5CB8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608" y="1055512"/>
            <a:ext cx="2957312" cy="295731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023C44-483D-41E1-85C5-3B5DA6243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082" y="3392590"/>
            <a:ext cx="2957312" cy="29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6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458" y="2002882"/>
            <a:ext cx="8676222" cy="2038525"/>
          </a:xfrm>
        </p:spPr>
        <p:txBody>
          <a:bodyPr>
            <a:normAutofit fontScale="90000"/>
          </a:bodyPr>
          <a:lstStyle/>
          <a:p>
            <a:r>
              <a:rPr lang="ru-RU" dirty="0"/>
              <a:t>Часть </a:t>
            </a:r>
            <a:r>
              <a:rPr lang="en-US" dirty="0"/>
              <a:t>III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СВЕРТОЧНЫЕ НЕЙРОННЫЕ СЕТИ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654DB963-9441-42E2-BBBC-80FC647AF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8458" y="4993547"/>
            <a:ext cx="8676222" cy="912303"/>
          </a:xfrm>
        </p:spPr>
        <p:txBody>
          <a:bodyPr/>
          <a:lstStyle/>
          <a:p>
            <a:r>
              <a:rPr lang="ru-RU" dirty="0"/>
              <a:t>Ну наконец-то</a:t>
            </a:r>
          </a:p>
        </p:txBody>
      </p:sp>
    </p:spTree>
    <p:extLst>
      <p:ext uri="{BB962C8B-B14F-4D97-AF65-F5344CB8AC3E}">
        <p14:creationId xmlns:p14="http://schemas.microsoft.com/office/powerpoint/2010/main" val="291269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Изображения и обычные</a:t>
            </a:r>
            <a:r>
              <a:rPr lang="en-US" sz="2800" dirty="0"/>
              <a:t> FFNN-</a:t>
            </a:r>
            <a:r>
              <a:rPr lang="ru-RU" sz="2800" dirty="0"/>
              <a:t>нейросети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Гвоздь и микроскоп: уроки и итоги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656DF-AD1F-4D30-94BD-56179B007D12}"/>
              </a:ext>
            </a:extLst>
          </p:cNvPr>
          <p:cNvSpPr txBox="1"/>
          <p:nvPr/>
        </p:nvSpPr>
        <p:spPr>
          <a:xfrm>
            <a:off x="1643098" y="1583493"/>
            <a:ext cx="88920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Вопрос к вам, дорогие!</a:t>
            </a:r>
          </a:p>
          <a:p>
            <a:pPr algn="ctr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засунуть изображение в многослойный перцептрон и почему этого лучше не делать?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EB0FC-7FA8-43C6-A380-F93349CBF408}"/>
              </a:ext>
            </a:extLst>
          </p:cNvPr>
          <p:cNvSpPr txBox="1"/>
          <p:nvPr/>
        </p:nvSpPr>
        <p:spPr>
          <a:xfrm>
            <a:off x="7726256" y="3110114"/>
            <a:ext cx="3648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Датасет</a:t>
            </a:r>
            <a:r>
              <a:rPr lang="ru-RU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MNIST</a:t>
            </a:r>
            <a:endParaRPr lang="ru-RU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56B47B-3B18-423E-BF7B-01222C411341}"/>
              </a:ext>
            </a:extLst>
          </p:cNvPr>
          <p:cNvSpPr/>
          <p:nvPr/>
        </p:nvSpPr>
        <p:spPr>
          <a:xfrm>
            <a:off x="7498763" y="4920148"/>
            <a:ext cx="41030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70000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рукописных цифр размера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28x28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прадедушка современных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CV-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датасетов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F260EC1-A20E-4EBB-AC66-CDB81C8C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028" y="3635169"/>
            <a:ext cx="1584500" cy="1186846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AEF0F5B-9D70-458F-86C4-308384F7A9A9}"/>
              </a:ext>
            </a:extLst>
          </p:cNvPr>
          <p:cNvSpPr/>
          <p:nvPr/>
        </p:nvSpPr>
        <p:spPr>
          <a:xfrm>
            <a:off x="7609220" y="5930162"/>
            <a:ext cx="410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ним справится 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SVM-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классификатор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C0E6A-B6AA-4882-BB45-9CE97D98E710}"/>
              </a:ext>
            </a:extLst>
          </p:cNvPr>
          <p:cNvSpPr txBox="1"/>
          <p:nvPr/>
        </p:nvSpPr>
        <p:spPr>
          <a:xfrm>
            <a:off x="0" y="3091954"/>
            <a:ext cx="4353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мы понимаем, что изображено на картинке?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8A365D5-F707-43E2-868D-13D75F5AB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537" y="3946594"/>
            <a:ext cx="2248679" cy="27405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8671C6-8ABC-402F-BC32-3CE901AE3442}"/>
              </a:ext>
            </a:extLst>
          </p:cNvPr>
          <p:cNvSpPr txBox="1"/>
          <p:nvPr/>
        </p:nvSpPr>
        <p:spPr>
          <a:xfrm>
            <a:off x="3433973" y="4490415"/>
            <a:ext cx="505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Емкость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376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458" y="2002882"/>
            <a:ext cx="8676222" cy="2038525"/>
          </a:xfrm>
        </p:spPr>
        <p:txBody>
          <a:bodyPr>
            <a:normAutofit fontScale="90000"/>
          </a:bodyPr>
          <a:lstStyle/>
          <a:p>
            <a:r>
              <a:rPr lang="ru-RU" dirty="0"/>
              <a:t>Часть </a:t>
            </a:r>
            <a:r>
              <a:rPr lang="en-US" dirty="0"/>
              <a:t>I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Изображение как математический объект</a:t>
            </a:r>
          </a:p>
        </p:txBody>
      </p:sp>
      <p:sp>
        <p:nvSpPr>
          <p:cNvPr id="12" name="Подзаголовок 11">
            <a:extLst>
              <a:ext uri="{FF2B5EF4-FFF2-40B4-BE49-F238E27FC236}">
                <a16:creationId xmlns:a16="http://schemas.microsoft.com/office/drawing/2014/main" id="{654DB963-9441-42E2-BBBC-80FC647AF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8458" y="4993547"/>
            <a:ext cx="8676222" cy="912303"/>
          </a:xfrm>
        </p:spPr>
        <p:txBody>
          <a:bodyPr/>
          <a:lstStyle/>
          <a:p>
            <a:r>
              <a:rPr lang="ru-RU" dirty="0"/>
              <a:t>Как видимая информация становится набором цифр, а задача приобретает вычислимость</a:t>
            </a:r>
          </a:p>
        </p:txBody>
      </p:sp>
    </p:spTree>
    <p:extLst>
      <p:ext uri="{BB962C8B-B14F-4D97-AF65-F5344CB8AC3E}">
        <p14:creationId xmlns:p14="http://schemas.microsoft.com/office/powerpoint/2010/main" val="4100874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en-US" sz="2800" dirty="0"/>
              <a:t>CNN.</a:t>
            </a:r>
            <a:r>
              <a:rPr lang="ru-RU" sz="2800" dirty="0" err="1"/>
              <a:t>Начало.Архитектура</a:t>
            </a:r>
            <a:r>
              <a:rPr lang="ru-RU" sz="2800" dirty="0"/>
              <a:t> Сети </a:t>
            </a:r>
            <a:r>
              <a:rPr lang="en-US" sz="2800" dirty="0" err="1"/>
              <a:t>LeNet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Родом из девяностых и забыта больше, чем на 10 лет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D2FA75-6B34-4A6D-84CD-0DA9847D7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122" y="1448892"/>
            <a:ext cx="8616654" cy="32620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F5C646-3B5E-4B8F-8BCC-245C17F0BE37}"/>
              </a:ext>
            </a:extLst>
          </p:cNvPr>
          <p:cNvSpPr txBox="1"/>
          <p:nvPr/>
        </p:nvSpPr>
        <p:spPr>
          <a:xfrm>
            <a:off x="189962" y="5138582"/>
            <a:ext cx="4591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Изобретена Яном </a:t>
            </a:r>
            <a:r>
              <a:rPr lang="ru-RU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ЛеКуном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1990</a:t>
            </a:r>
          </a:p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Использовалась для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классификации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рукописных цифр и букв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02C5B-26BB-4E8D-9554-6C78C3C5C964}"/>
              </a:ext>
            </a:extLst>
          </p:cNvPr>
          <p:cNvSpPr txBox="1"/>
          <p:nvPr/>
        </p:nvSpPr>
        <p:spPr>
          <a:xfrm>
            <a:off x="5413064" y="5122736"/>
            <a:ext cx="25249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Три типа слоев: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сверточные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сжатия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полносвязные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5B946-4CC2-4F23-83C5-516CB8AC7869}"/>
              </a:ext>
            </a:extLst>
          </p:cNvPr>
          <p:cNvSpPr txBox="1"/>
          <p:nvPr/>
        </p:nvSpPr>
        <p:spPr>
          <a:xfrm>
            <a:off x="8569853" y="5284434"/>
            <a:ext cx="3212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Использовала обычные функции активации типа </a:t>
            </a:r>
            <a:r>
              <a:rPr lang="ru-RU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сигмоиды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tanh</a:t>
            </a:r>
            <a:endParaRPr lang="ru-RU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3B3A3-768B-4E8D-810B-CC6494A35790}"/>
              </a:ext>
            </a:extLst>
          </p:cNvPr>
          <p:cNvSpPr txBox="1"/>
          <p:nvPr/>
        </p:nvSpPr>
        <p:spPr>
          <a:xfrm>
            <a:off x="10085170" y="2598305"/>
            <a:ext cx="1819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416,5K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200932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Свертка как слой. Принцип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Изящная идея превращения с малым числом параметров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6AB78-F3E1-4326-AB55-E55268242D20}"/>
              </a:ext>
            </a:extLst>
          </p:cNvPr>
          <p:cNvSpPr txBox="1"/>
          <p:nvPr/>
        </p:nvSpPr>
        <p:spPr>
          <a:xfrm>
            <a:off x="1158144" y="1470632"/>
            <a:ext cx="5219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Представим ситуацию с прошлой картинки – первый переход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60DC32-9471-4948-B9A1-AEB45D1F2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415" y="2178518"/>
            <a:ext cx="1769814" cy="1073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463EB-AE96-442B-88FB-9CC718246619}"/>
              </a:ext>
            </a:extLst>
          </p:cNvPr>
          <p:cNvSpPr txBox="1"/>
          <p:nvPr/>
        </p:nvSpPr>
        <p:spPr>
          <a:xfrm>
            <a:off x="6208056" y="1708782"/>
            <a:ext cx="559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Сколько параметров нужно было бы для </a:t>
            </a:r>
            <a:r>
              <a:rPr lang="ru-RU" dirty="0" err="1"/>
              <a:t>полносвязного</a:t>
            </a:r>
            <a:r>
              <a:rPr lang="ru-RU" dirty="0"/>
              <a:t> слоя?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84BF9C-D239-4AF5-BBBE-96CF6C9A4AF7}"/>
              </a:ext>
            </a:extLst>
          </p:cNvPr>
          <p:cNvSpPr txBox="1"/>
          <p:nvPr/>
        </p:nvSpPr>
        <p:spPr>
          <a:xfrm>
            <a:off x="6058339" y="2593263"/>
            <a:ext cx="574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Для свертки с ядром 5х5 – всего 25 параметров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FBF3254-6FB3-4D33-8F9B-1C4D2FB2D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12" y="3429000"/>
            <a:ext cx="6610421" cy="31658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9A4B4E-CBBD-43BD-9914-DBD5EBE42848}"/>
              </a:ext>
            </a:extLst>
          </p:cNvPr>
          <p:cNvSpPr txBox="1"/>
          <p:nvPr/>
        </p:nvSpPr>
        <p:spPr>
          <a:xfrm>
            <a:off x="7349691" y="4892603"/>
            <a:ext cx="460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Идея – сделать эти </a:t>
            </a:r>
            <a:r>
              <a:rPr lang="ru-RU" b="1" dirty="0"/>
              <a:t>фильтры</a:t>
            </a:r>
            <a:r>
              <a:rPr lang="ru-RU" dirty="0"/>
              <a:t> обучающимися при </a:t>
            </a:r>
            <a:r>
              <a:rPr lang="ru-RU" dirty="0" err="1"/>
              <a:t>бэкпропе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386FB-75F9-4371-BDD5-0D150283CAA3}"/>
              </a:ext>
            </a:extLst>
          </p:cNvPr>
          <p:cNvSpPr txBox="1"/>
          <p:nvPr/>
        </p:nvSpPr>
        <p:spPr>
          <a:xfrm>
            <a:off x="7479017" y="3816189"/>
            <a:ext cx="4496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Идея – взять несколько </a:t>
            </a:r>
            <a:r>
              <a:rPr lang="ru-RU" b="1" dirty="0"/>
              <a:t>сверток-фильтров</a:t>
            </a:r>
            <a:r>
              <a:rPr lang="ru-RU" dirty="0"/>
              <a:t> и сложить результаты в тензор-стопку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5B795A-3195-43C5-89B6-7C7955F06E1D}"/>
              </a:ext>
            </a:extLst>
          </p:cNvPr>
          <p:cNvSpPr txBox="1"/>
          <p:nvPr/>
        </p:nvSpPr>
        <p:spPr>
          <a:xfrm>
            <a:off x="7616361" y="5932710"/>
            <a:ext cx="418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Функция активации применяется на результат поэлементно</a:t>
            </a:r>
          </a:p>
        </p:txBody>
      </p:sp>
    </p:spTree>
    <p:extLst>
      <p:ext uri="{BB962C8B-B14F-4D97-AF65-F5344CB8AC3E}">
        <p14:creationId xmlns:p14="http://schemas.microsoft.com/office/powerpoint/2010/main" val="2992105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Слои Сжатия. </a:t>
            </a:r>
            <a:r>
              <a:rPr lang="en-US" sz="2800" dirty="0"/>
              <a:t>POOLING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Способ избавиться от лишних данных и разгрузить сеть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931E4-90B9-4857-A3E9-787470AE92E2}"/>
              </a:ext>
            </a:extLst>
          </p:cNvPr>
          <p:cNvSpPr txBox="1"/>
          <p:nvPr/>
        </p:nvSpPr>
        <p:spPr>
          <a:xfrm>
            <a:off x="2155969" y="2889843"/>
            <a:ext cx="2340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 Pooling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F7455-0D25-494A-A857-08B45AEEDF11}"/>
              </a:ext>
            </a:extLst>
          </p:cNvPr>
          <p:cNvSpPr txBox="1"/>
          <p:nvPr/>
        </p:nvSpPr>
        <p:spPr>
          <a:xfrm>
            <a:off x="243399" y="3410897"/>
            <a:ext cx="5595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Изображение разбивается на квадраты </a:t>
            </a:r>
            <a:r>
              <a:rPr lang="en-US" dirty="0" err="1"/>
              <a:t>nxn</a:t>
            </a:r>
            <a:r>
              <a:rPr lang="en-US" dirty="0"/>
              <a:t>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каждом квадрате берется </a:t>
            </a:r>
            <a:r>
              <a:rPr lang="ru-RU" u="sng" dirty="0"/>
              <a:t>максимум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Он ставится в конечное изображение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0E589B-3FA0-469A-B33C-699C7D1C1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123" y="1685244"/>
            <a:ext cx="5362575" cy="3800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CA312CE-588E-4481-82B4-C0C8A7B81FC9}"/>
              </a:ext>
            </a:extLst>
          </p:cNvPr>
          <p:cNvSpPr txBox="1"/>
          <p:nvPr/>
        </p:nvSpPr>
        <p:spPr>
          <a:xfrm>
            <a:off x="5948500" y="5606996"/>
            <a:ext cx="550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Как и в свертках, здесь есть параметр </a:t>
            </a:r>
            <a:r>
              <a:rPr lang="en-US" dirty="0"/>
              <a:t>stride</a:t>
            </a:r>
          </a:p>
          <a:p>
            <a:pPr algn="ctr"/>
            <a:r>
              <a:rPr lang="ru-RU" dirty="0"/>
              <a:t>Он </a:t>
            </a:r>
            <a:r>
              <a:rPr lang="ru-RU" b="1" dirty="0"/>
              <a:t>должен быть равен размеру </a:t>
            </a:r>
            <a:r>
              <a:rPr lang="en-US" b="1" dirty="0"/>
              <a:t>pooling</a:t>
            </a:r>
            <a:r>
              <a:rPr lang="en-US" dirty="0"/>
              <a:t>!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0C9BA-ED79-49BD-BEA0-A3320CBA29DD}"/>
              </a:ext>
            </a:extLst>
          </p:cNvPr>
          <p:cNvSpPr txBox="1"/>
          <p:nvPr/>
        </p:nvSpPr>
        <p:spPr>
          <a:xfrm>
            <a:off x="1751012" y="4386795"/>
            <a:ext cx="274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 Pooling</a:t>
            </a:r>
            <a:endParaRPr lang="ru-RU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2D2A44-B252-4D27-90F6-DAB20FE20674}"/>
              </a:ext>
            </a:extLst>
          </p:cNvPr>
          <p:cNvSpPr txBox="1"/>
          <p:nvPr/>
        </p:nvSpPr>
        <p:spPr>
          <a:xfrm>
            <a:off x="243399" y="4855281"/>
            <a:ext cx="5595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Ровно то же самое, но вместо максимума берется </a:t>
            </a:r>
            <a:r>
              <a:rPr lang="ru-RU" u="sng" dirty="0"/>
              <a:t>среднее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3E531B-05F8-4FD5-A002-B60E8B8BBEF8}"/>
              </a:ext>
            </a:extLst>
          </p:cNvPr>
          <p:cNvSpPr txBox="1"/>
          <p:nvPr/>
        </p:nvSpPr>
        <p:spPr>
          <a:xfrm>
            <a:off x="1515935" y="5672076"/>
            <a:ext cx="3215640" cy="646331"/>
          </a:xfrm>
          <a:prstGeom prst="rect">
            <a:avLst/>
          </a:prstGeom>
          <a:noFill/>
          <a:ln w="15875">
            <a:solidFill>
              <a:schemeClr val="tx1">
                <a:alpha val="91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Эмпирически выяснено, что </a:t>
            </a:r>
            <a:r>
              <a:rPr lang="en-US" dirty="0"/>
              <a:t>Max </a:t>
            </a:r>
            <a:r>
              <a:rPr lang="ru-RU" dirty="0"/>
              <a:t>лучше </a:t>
            </a:r>
            <a:r>
              <a:rPr lang="en-US" dirty="0"/>
              <a:t>Avg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6AB78-F3E1-4326-AB55-E55268242D20}"/>
              </a:ext>
            </a:extLst>
          </p:cNvPr>
          <p:cNvSpPr txBox="1"/>
          <p:nvPr/>
        </p:nvSpPr>
        <p:spPr>
          <a:xfrm>
            <a:off x="513904" y="1798320"/>
            <a:ext cx="5219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Свертка без отступа сама уменьшает изображение, но этого недостаточно </a:t>
            </a:r>
          </a:p>
        </p:txBody>
      </p:sp>
    </p:spTree>
    <p:extLst>
      <p:ext uri="{BB962C8B-B14F-4D97-AF65-F5344CB8AC3E}">
        <p14:creationId xmlns:p14="http://schemas.microsoft.com/office/powerpoint/2010/main" val="966753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Задачи, РЕШАЕМЫЕ </a:t>
            </a:r>
            <a:r>
              <a:rPr lang="en-US" sz="2800" dirty="0"/>
              <a:t>CNN</a:t>
            </a:r>
            <a:endParaRPr lang="ru-RU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79CA2-B75A-4E72-BFCB-FA64190376CE}"/>
              </a:ext>
            </a:extLst>
          </p:cNvPr>
          <p:cNvSpPr txBox="1"/>
          <p:nvPr/>
        </p:nvSpPr>
        <p:spPr>
          <a:xfrm>
            <a:off x="1574788" y="1061194"/>
            <a:ext cx="3855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Аналитические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ECDD2-D39C-40A1-AE40-4228FC1B96DD}"/>
              </a:ext>
            </a:extLst>
          </p:cNvPr>
          <p:cNvSpPr txBox="1"/>
          <p:nvPr/>
        </p:nvSpPr>
        <p:spPr>
          <a:xfrm>
            <a:off x="7729192" y="1413047"/>
            <a:ext cx="2718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Генеративные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34FCC0-BC17-4F85-97BB-0740ABC11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57" y="2388531"/>
            <a:ext cx="1701513" cy="1637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9425D-AEAC-4658-9719-196819FAAAD2}"/>
              </a:ext>
            </a:extLst>
          </p:cNvPr>
          <p:cNvSpPr txBox="1"/>
          <p:nvPr/>
        </p:nvSpPr>
        <p:spPr>
          <a:xfrm>
            <a:off x="532502" y="2019199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Классификация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D1BC18-0937-4B0C-996F-0FCBA71AD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157" y="2074983"/>
            <a:ext cx="1913455" cy="1907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117FF-7472-48F8-ACE4-77093DAE7AB0}"/>
              </a:ext>
            </a:extLst>
          </p:cNvPr>
          <p:cNvSpPr txBox="1"/>
          <p:nvPr/>
        </p:nvSpPr>
        <p:spPr>
          <a:xfrm>
            <a:off x="3026633" y="1666442"/>
            <a:ext cx="291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Детекция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локализация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DE94F-0358-4F79-A62B-3B830FD27905}"/>
              </a:ext>
            </a:extLst>
          </p:cNvPr>
          <p:cNvSpPr txBox="1"/>
          <p:nvPr/>
        </p:nvSpPr>
        <p:spPr>
          <a:xfrm>
            <a:off x="921458" y="4300100"/>
            <a:ext cx="218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Семантическая сегментация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0E0696-6873-4EA6-AEE0-885670935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082" y="4831843"/>
            <a:ext cx="1732480" cy="17567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3336B4-BEE3-468F-AF52-3CFDE5CFA948}"/>
              </a:ext>
            </a:extLst>
          </p:cNvPr>
          <p:cNvSpPr txBox="1"/>
          <p:nvPr/>
        </p:nvSpPr>
        <p:spPr>
          <a:xfrm>
            <a:off x="3835709" y="4146303"/>
            <a:ext cx="218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Instance-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сегментация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296FABA-8526-4603-8B84-0E9AB02ED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392" y="4934558"/>
            <a:ext cx="1628008" cy="177945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FA0764A-6D9D-4B13-BB90-8A7CCB91D8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3899" y="2248590"/>
            <a:ext cx="1746340" cy="18479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4A52AC-49FE-45B8-BCF6-9B2841096A16}"/>
              </a:ext>
            </a:extLst>
          </p:cNvPr>
          <p:cNvSpPr txBox="1"/>
          <p:nvPr/>
        </p:nvSpPr>
        <p:spPr>
          <a:xfrm>
            <a:off x="6638924" y="1901185"/>
            <a:ext cx="147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txt2img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3DF634-40DF-4E0C-A6C3-4C1C552B841D}"/>
              </a:ext>
            </a:extLst>
          </p:cNvPr>
          <p:cNvSpPr txBox="1"/>
          <p:nvPr/>
        </p:nvSpPr>
        <p:spPr>
          <a:xfrm>
            <a:off x="9523826" y="2216422"/>
            <a:ext cx="147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img2img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AC7E7B6-E34A-4382-8EEC-7A6241153E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7557" y="2645624"/>
            <a:ext cx="2636140" cy="13400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1F0A28-E16B-4AC7-848D-EBE51006FB37}"/>
              </a:ext>
            </a:extLst>
          </p:cNvPr>
          <p:cNvSpPr txBox="1"/>
          <p:nvPr/>
        </p:nvSpPr>
        <p:spPr>
          <a:xfrm>
            <a:off x="9711708" y="4212246"/>
            <a:ext cx="147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Upscaling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A4A2A4B-65D2-4511-A5EA-2424AA79BD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2076" y="4674041"/>
            <a:ext cx="1543051" cy="18248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CFF00B-763D-495E-85F3-9155E421F78B}"/>
              </a:ext>
            </a:extLst>
          </p:cNvPr>
          <p:cNvSpPr txBox="1"/>
          <p:nvPr/>
        </p:nvSpPr>
        <p:spPr>
          <a:xfrm>
            <a:off x="6824726" y="4339762"/>
            <a:ext cx="169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 transfer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6C9043B-BF4F-4AFB-9C5A-D6FCB86604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8096" y="4633097"/>
            <a:ext cx="2409822" cy="199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77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en-US" sz="2800" dirty="0"/>
              <a:t>CNN </a:t>
            </a:r>
            <a:r>
              <a:rPr lang="ru-RU" sz="2800" dirty="0"/>
              <a:t>для Классификации. </a:t>
            </a:r>
            <a:r>
              <a:rPr lang="en-US" sz="2800" dirty="0"/>
              <a:t>IMAGENET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Огромное поле для соревнований и обкатки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76722-3BB5-40D8-8F04-20D8F983EC11}"/>
              </a:ext>
            </a:extLst>
          </p:cNvPr>
          <p:cNvSpPr txBox="1"/>
          <p:nvPr/>
        </p:nvSpPr>
        <p:spPr>
          <a:xfrm>
            <a:off x="342900" y="4109823"/>
            <a:ext cx="11706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ImageNET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огромный масштабируемый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датасет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размеченных изображений, используемый для развития распознавания образов посредством машинного обучения</a:t>
            </a:r>
          </a:p>
          <a:p>
            <a:pPr algn="ctr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Подсет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ImageNET-21k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более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 млн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изображений, отнесенных к более чем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 тысяче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классов</a:t>
            </a:r>
          </a:p>
          <a:p>
            <a:pPr algn="ctr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2010 года используется для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ILSVRC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соревнований моделей по распознаванию</a:t>
            </a:r>
          </a:p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бои роботов, только круче!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3E3FA4-9465-473E-A4F6-02491C77C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145" y="1477234"/>
            <a:ext cx="5794374" cy="24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50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CNN </a:t>
            </a:r>
            <a:r>
              <a:rPr lang="ru-RU" sz="2800" dirty="0"/>
              <a:t>для классификации. Архитектура </a:t>
            </a:r>
            <a:r>
              <a:rPr lang="en-US" sz="2800" dirty="0"/>
              <a:t>ALEXNET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751012" y="89220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2012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принес революцию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EA70DF-5636-4AF1-B6BC-0EFC52F0B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502" y="1291279"/>
            <a:ext cx="6760862" cy="336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2DB33D-1AF1-4212-AD0E-5658F69770AC}"/>
              </a:ext>
            </a:extLst>
          </p:cNvPr>
          <p:cNvSpPr txBox="1"/>
          <p:nvPr/>
        </p:nvSpPr>
        <p:spPr>
          <a:xfrm>
            <a:off x="217488" y="5053075"/>
            <a:ext cx="4240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2012 Алекс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Крижевский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представил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AlexNet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ILSVRC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порвал всех конкурентов и коллег с отрывом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9BC9A-87C7-443C-88A2-48676A26CCCC}"/>
              </a:ext>
            </a:extLst>
          </p:cNvPr>
          <p:cNvSpPr txBox="1"/>
          <p:nvPr/>
        </p:nvSpPr>
        <p:spPr>
          <a:xfrm>
            <a:off x="4604544" y="4899186"/>
            <a:ext cx="31162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Архитектура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AlexNet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кажется сложной, но на самом деле очень похожа на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взятую два раза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22F45-8563-41D0-BDED-0EC53F0DC45D}"/>
              </a:ext>
            </a:extLst>
          </p:cNvPr>
          <p:cNvSpPr txBox="1"/>
          <p:nvPr/>
        </p:nvSpPr>
        <p:spPr>
          <a:xfrm>
            <a:off x="7867650" y="4899186"/>
            <a:ext cx="39782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Вместо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 pooling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взят максимум, и в качестве функции активации –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улучшило работу сети!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A60B0F-C6D2-4198-91A8-BD5E8DEF95FB}"/>
              </a:ext>
            </a:extLst>
          </p:cNvPr>
          <p:cNvSpPr txBox="1"/>
          <p:nvPr/>
        </p:nvSpPr>
        <p:spPr>
          <a:xfrm>
            <a:off x="9496425" y="2620040"/>
            <a:ext cx="2371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62,3M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235742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025" y="285379"/>
            <a:ext cx="8703209" cy="529206"/>
          </a:xfrm>
        </p:spPr>
        <p:txBody>
          <a:bodyPr>
            <a:normAutofit/>
          </a:bodyPr>
          <a:lstStyle/>
          <a:p>
            <a:r>
              <a:rPr lang="en-US" sz="2800" dirty="0"/>
              <a:t>CNN </a:t>
            </a:r>
            <a:r>
              <a:rPr lang="ru-RU" sz="2800" dirty="0"/>
              <a:t>для классификации. ЭВОЛЮЦИЯ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революцией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F75B5-B9BB-4BC5-8DE8-39442B578455}"/>
              </a:ext>
            </a:extLst>
          </p:cNvPr>
          <p:cNvSpPr txBox="1"/>
          <p:nvPr/>
        </p:nvSpPr>
        <p:spPr>
          <a:xfrm>
            <a:off x="3834886" y="1543780"/>
            <a:ext cx="4522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Важность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ILSVRC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6FEF50-4FEC-4A79-932E-73297239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4" y="2047510"/>
            <a:ext cx="8096250" cy="3209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E49368-6ED3-4B2E-908A-092B2A2A03F6}"/>
              </a:ext>
            </a:extLst>
          </p:cNvPr>
          <p:cNvSpPr txBox="1"/>
          <p:nvPr/>
        </p:nvSpPr>
        <p:spPr>
          <a:xfrm>
            <a:off x="2676525" y="5596065"/>
            <a:ext cx="7362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Обратите внимание – уже в 2015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классификации нагибала кожаных мешков!</a:t>
            </a:r>
          </a:p>
        </p:txBody>
      </p:sp>
    </p:spTree>
    <p:extLst>
      <p:ext uri="{BB962C8B-B14F-4D97-AF65-F5344CB8AC3E}">
        <p14:creationId xmlns:p14="http://schemas.microsoft.com/office/powerpoint/2010/main" val="2871910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-243351" y="861707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Взрывообразный рост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развитие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Заголовок 9">
            <a:extLst>
              <a:ext uri="{FF2B5EF4-FFF2-40B4-BE49-F238E27FC236}">
                <a16:creationId xmlns:a16="http://schemas.microsoft.com/office/drawing/2014/main" id="{7D5EE611-C0BC-4CA5-BDAD-3F2B0629CAF8}"/>
              </a:ext>
            </a:extLst>
          </p:cNvPr>
          <p:cNvSpPr txBox="1">
            <a:spLocks/>
          </p:cNvSpPr>
          <p:nvPr/>
        </p:nvSpPr>
        <p:spPr>
          <a:xfrm>
            <a:off x="537100" y="266283"/>
            <a:ext cx="7397225" cy="5292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CNN </a:t>
            </a:r>
            <a:r>
              <a:rPr lang="ru-RU" sz="2800" dirty="0"/>
              <a:t>для классификации. Далее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11A2B5-71E8-41F3-BFAD-59301392BD2F}"/>
              </a:ext>
            </a:extLst>
          </p:cNvPr>
          <p:cNvSpPr txBox="1"/>
          <p:nvPr/>
        </p:nvSpPr>
        <p:spPr>
          <a:xfrm>
            <a:off x="-22615" y="1729467"/>
            <a:ext cx="5569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Проблемы:</a:t>
            </a:r>
          </a:p>
          <a:p>
            <a:pPr marL="457200" indent="-457200" algn="ctr">
              <a:buAutoNum type="arabicPeriod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Разрастание числа параметров</a:t>
            </a:r>
          </a:p>
          <a:p>
            <a:pPr marL="457200" indent="-457200" algn="ctr">
              <a:buAutoNum type="arabicPeriod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Увеличение глубины сетей</a:t>
            </a:r>
          </a:p>
          <a:p>
            <a:pPr marL="457200" indent="-457200" algn="ctr">
              <a:buAutoNum type="arabicPeriod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Выключение нейронов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A799BB-0E66-47C8-A49D-CFDDCC27769C}"/>
              </a:ext>
            </a:extLst>
          </p:cNvPr>
          <p:cNvSpPr txBox="1"/>
          <p:nvPr/>
        </p:nvSpPr>
        <p:spPr>
          <a:xfrm>
            <a:off x="143041" y="3187720"/>
            <a:ext cx="5381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Решения:</a:t>
            </a:r>
          </a:p>
          <a:p>
            <a:pPr marL="457200" indent="-457200" algn="ctr">
              <a:buAutoNum type="arabicPeriod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 с архитектурой: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skip-connections,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свертки 1х1,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bottleneck-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слои</a:t>
            </a:r>
          </a:p>
          <a:p>
            <a:pPr marL="457200" indent="-457200" algn="ctr">
              <a:buAutoNum type="arabicPeriod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Масштабируемые сети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(depth scaling)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 algn="ctr">
              <a:buAutoNum type="arabicPeriod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Использование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более продвинутых функций активации: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ELU,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Softplus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LReLU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0CA78-2EC7-44C7-B227-9FD3F579C9DC}"/>
              </a:ext>
            </a:extLst>
          </p:cNvPr>
          <p:cNvSpPr txBox="1"/>
          <p:nvPr/>
        </p:nvSpPr>
        <p:spPr>
          <a:xfrm>
            <a:off x="9576583" y="126388"/>
            <a:ext cx="2318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EfficientNet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B0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1BE637-C618-4105-A6D1-E8B1336AD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94414" y="2034374"/>
            <a:ext cx="5190889" cy="24265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EB5488-FDFB-46B9-AFE0-4290519EDA22}"/>
              </a:ext>
            </a:extLst>
          </p:cNvPr>
          <p:cNvSpPr txBox="1"/>
          <p:nvPr/>
        </p:nvSpPr>
        <p:spPr>
          <a:xfrm>
            <a:off x="5730780" y="1546262"/>
            <a:ext cx="3478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Состоит из масштабируемых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MBConv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блоков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D0D32-9EFD-4637-BD7D-0DADAE46FC0E}"/>
              </a:ext>
            </a:extLst>
          </p:cNvPr>
          <p:cNvSpPr txBox="1"/>
          <p:nvPr/>
        </p:nvSpPr>
        <p:spPr>
          <a:xfrm>
            <a:off x="5505670" y="2406575"/>
            <a:ext cx="3826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Обычные свертки становятся комбинацией послойных сверток (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depthwise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separable)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поточечных сверток 1х1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(pointwise)</a:t>
            </a: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09AD6-2E5D-439D-BB47-5A1AB573CC38}"/>
              </a:ext>
            </a:extLst>
          </p:cNvPr>
          <p:cNvSpPr txBox="1"/>
          <p:nvPr/>
        </p:nvSpPr>
        <p:spPr>
          <a:xfrm>
            <a:off x="5609560" y="3772496"/>
            <a:ext cx="368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Позволяет очень сильно сократить число параметров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38B018-9E1C-40D0-B6F9-7BB2747BF5BC}"/>
              </a:ext>
            </a:extLst>
          </p:cNvPr>
          <p:cNvSpPr txBox="1"/>
          <p:nvPr/>
        </p:nvSpPr>
        <p:spPr>
          <a:xfrm>
            <a:off x="5646810" y="4532391"/>
            <a:ext cx="3685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выходе каждого блока ставится тонкий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bottleneck-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БЕЗ функции активации – как будто новый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input, 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 поменьше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64D3D-AF85-4C03-9203-E3BD6B51DBB1}"/>
              </a:ext>
            </a:extLst>
          </p:cNvPr>
          <p:cNvSpPr txBox="1"/>
          <p:nvPr/>
        </p:nvSpPr>
        <p:spPr>
          <a:xfrm>
            <a:off x="5646809" y="5903711"/>
            <a:ext cx="3685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Позволяет не терять нейроны на лишнем слое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</a:t>
            </a:r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CF835-0D0B-497E-9806-D02715BAC0ED}"/>
              </a:ext>
            </a:extLst>
          </p:cNvPr>
          <p:cNvSpPr txBox="1"/>
          <p:nvPr/>
        </p:nvSpPr>
        <p:spPr>
          <a:xfrm>
            <a:off x="9476528" y="6020199"/>
            <a:ext cx="2551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11M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параметров!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EC376F-FD91-47F1-9143-EC8B843FE10D}"/>
              </a:ext>
            </a:extLst>
          </p:cNvPr>
          <p:cNvSpPr txBox="1"/>
          <p:nvPr/>
        </p:nvSpPr>
        <p:spPr>
          <a:xfrm>
            <a:off x="420579" y="5335262"/>
            <a:ext cx="4683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EfficientNet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B4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имеет всего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19М параметров,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результат дает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96,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Top5 ILSVRC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635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-6867" y="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en-US" sz="2800" dirty="0"/>
              <a:t>CNN </a:t>
            </a:r>
            <a:r>
              <a:rPr lang="ru-RU" sz="2800" dirty="0"/>
              <a:t>в Семантической сегментации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Принципиально иная задача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A4C03-494D-4D8F-8A2B-B7D0B85EBACB}"/>
              </a:ext>
            </a:extLst>
          </p:cNvPr>
          <p:cNvSpPr txBox="1"/>
          <p:nvPr/>
        </p:nvSpPr>
        <p:spPr>
          <a:xfrm>
            <a:off x="5870707" y="5086497"/>
            <a:ext cx="5653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выходе такой задачи сеть возвращает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маску сегментации,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т.е.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изображение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032AC-D327-4596-BB2C-1B90FC415647}"/>
              </a:ext>
            </a:extLst>
          </p:cNvPr>
          <p:cNvSpPr txBox="1"/>
          <p:nvPr/>
        </p:nvSpPr>
        <p:spPr>
          <a:xfrm>
            <a:off x="6239279" y="1826782"/>
            <a:ext cx="5131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Сегментация не определяет объекты, исключительно области изображения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5084B-03E2-4558-890C-25AC6A24E6B5}"/>
              </a:ext>
            </a:extLst>
          </p:cNvPr>
          <p:cNvSpPr txBox="1"/>
          <p:nvPr/>
        </p:nvSpPr>
        <p:spPr>
          <a:xfrm>
            <a:off x="6085804" y="3244332"/>
            <a:ext cx="5438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Применяется, например, при программировании беспилотных автомобилей, чтобы разделять зоны внимания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E7AD03-286B-498E-A33A-7B4DB6785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86" y="1734732"/>
            <a:ext cx="5397832" cy="42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54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en-US" sz="2800" dirty="0"/>
              <a:t>CNN </a:t>
            </a:r>
            <a:r>
              <a:rPr lang="ru-RU" sz="2800" dirty="0"/>
              <a:t>в Семантической сегментации</a:t>
            </a:r>
            <a:r>
              <a:rPr lang="en-US" sz="2800" dirty="0"/>
              <a:t>. LOSS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определить эффективность сегментации?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B79318-FE34-4916-891D-7A570DCAE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97" y="1602343"/>
            <a:ext cx="8437791" cy="4021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B8F9F-79B9-473F-A2B3-78A30167A453}"/>
              </a:ext>
            </a:extLst>
          </p:cNvPr>
          <p:cNvSpPr txBox="1"/>
          <p:nvPr/>
        </p:nvSpPr>
        <p:spPr>
          <a:xfrm>
            <a:off x="752474" y="6041420"/>
            <a:ext cx="1111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Глобальный принцип – найти баланс между поточечной и региональной функциями потерь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56594-5EC0-4EC2-BEB4-871565441D84}"/>
              </a:ext>
            </a:extLst>
          </p:cNvPr>
          <p:cNvSpPr txBox="1"/>
          <p:nvPr/>
        </p:nvSpPr>
        <p:spPr>
          <a:xfrm>
            <a:off x="8909116" y="2236268"/>
            <a:ext cx="30999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 обучении сравниваются две маски – заданная и полученная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765626-672E-4B97-9390-561645339510}"/>
              </a:ext>
            </a:extLst>
          </p:cNvPr>
          <p:cNvSpPr txBox="1"/>
          <p:nvPr/>
        </p:nvSpPr>
        <p:spPr>
          <a:xfrm>
            <a:off x="8909116" y="3960012"/>
            <a:ext cx="30999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Точнее, сравнивается каждый регион сегментации в этих масках</a:t>
            </a:r>
          </a:p>
        </p:txBody>
      </p:sp>
    </p:spTree>
    <p:extLst>
      <p:ext uri="{BB962C8B-B14F-4D97-AF65-F5344CB8AC3E}">
        <p14:creationId xmlns:p14="http://schemas.microsoft.com/office/powerpoint/2010/main" val="325133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Цифровое представление картинки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535185" y="842480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Естественное решение –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bitmap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(битовая карта)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23171-6273-4B9B-80EB-8FE639DFE0F2}"/>
              </a:ext>
            </a:extLst>
          </p:cNvPr>
          <p:cNvSpPr txBox="1"/>
          <p:nvPr/>
        </p:nvSpPr>
        <p:spPr>
          <a:xfrm>
            <a:off x="3716321" y="6164742"/>
            <a:ext cx="407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Каждый пиксель или окрашен, или нет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38624-51F9-4309-BC4B-78A31D5EA39A}"/>
              </a:ext>
            </a:extLst>
          </p:cNvPr>
          <p:cNvSpPr txBox="1"/>
          <p:nvPr/>
        </p:nvSpPr>
        <p:spPr>
          <a:xfrm>
            <a:off x="7793371" y="3039742"/>
            <a:ext cx="407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Изображение в оттенках серого (</a:t>
            </a:r>
            <a:r>
              <a:rPr lang="en-US" dirty="0"/>
              <a:t>grayscale)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6719D-BD9C-4376-9B1C-A4368B3CFC77}"/>
              </a:ext>
            </a:extLst>
          </p:cNvPr>
          <p:cNvSpPr txBox="1"/>
          <p:nvPr/>
        </p:nvSpPr>
        <p:spPr>
          <a:xfrm>
            <a:off x="3716322" y="3035032"/>
            <a:ext cx="407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Монохромное изображение</a:t>
            </a:r>
          </a:p>
          <a:p>
            <a:pPr algn="ctr"/>
            <a:r>
              <a:rPr lang="ru-RU" dirty="0"/>
              <a:t>(один цвет и его нет)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B92DA-EB25-4126-92A5-91CE208A5FE2}"/>
              </a:ext>
            </a:extLst>
          </p:cNvPr>
          <p:cNvSpPr txBox="1"/>
          <p:nvPr/>
        </p:nvSpPr>
        <p:spPr>
          <a:xfrm>
            <a:off x="0" y="3129720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Исходная картинка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6EBB4-FFD4-4AF1-8CC1-52A249A54755}"/>
              </a:ext>
            </a:extLst>
          </p:cNvPr>
          <p:cNvSpPr txBox="1"/>
          <p:nvPr/>
        </p:nvSpPr>
        <p:spPr>
          <a:xfrm>
            <a:off x="348141" y="1422877"/>
            <a:ext cx="114817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матрица, каждый элемент которой – яркость пикселя, выраженная числом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Индексы элементов – положение пикселя на картинке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Каждому цветовому слою – своя матрица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наших картинках бывают 1 (черно-белая), 3 (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RGB)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даже 4 (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RGBA)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цветовых слоя</a:t>
            </a:r>
            <a:endParaRPr lang="ru-R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D79C0-26E2-4CF5-B7DD-D3CD66054086}"/>
              </a:ext>
            </a:extLst>
          </p:cNvPr>
          <p:cNvSpPr txBox="1"/>
          <p:nvPr/>
        </p:nvSpPr>
        <p:spPr>
          <a:xfrm>
            <a:off x="7793371" y="6164742"/>
            <a:ext cx="407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Каждый пиксель имеет значение яркости в пределах шкалы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ED8098-F737-426A-BDD1-2BAE47D98B22}"/>
              </a:ext>
            </a:extLst>
          </p:cNvPr>
          <p:cNvSpPr txBox="1"/>
          <p:nvPr/>
        </p:nvSpPr>
        <p:spPr>
          <a:xfrm>
            <a:off x="60120" y="6160032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Как радуется глаз!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33C52B-F6F7-419F-B616-EBFA564F6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667" y="3690609"/>
            <a:ext cx="1856456" cy="246959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C4DA3D-5BA3-47A4-B585-878058819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336" y="3742035"/>
            <a:ext cx="2324100" cy="2400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E5FB0B-3941-4831-BD6D-E28B6129D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962" y="3753369"/>
            <a:ext cx="2978903" cy="22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56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2309960" y="89220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Основная архитектура</a:t>
            </a:r>
          </a:p>
        </p:txBody>
      </p:sp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E070EB69-A302-479E-9410-17BDE7D8E090}"/>
              </a:ext>
            </a:extLst>
          </p:cNvPr>
          <p:cNvSpPr txBox="1">
            <a:spLocks/>
          </p:cNvSpPr>
          <p:nvPr/>
        </p:nvSpPr>
        <p:spPr>
          <a:xfrm>
            <a:off x="1751012" y="285379"/>
            <a:ext cx="8676222" cy="521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CNN </a:t>
            </a:r>
            <a:r>
              <a:rPr lang="ru-RU" sz="2800" dirty="0"/>
              <a:t>в Семантической сегментации</a:t>
            </a:r>
            <a:r>
              <a:rPr lang="en-US" sz="2800" dirty="0"/>
              <a:t>. UNET</a:t>
            </a:r>
            <a:endParaRPr lang="ru-RU" sz="2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6E2DBD-2F58-4424-86CD-4A483C90C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903" y="1563192"/>
            <a:ext cx="7261082" cy="4837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37D04-4541-4F8A-87CE-87FCC151AC95}"/>
              </a:ext>
            </a:extLst>
          </p:cNvPr>
          <p:cNvSpPr txBox="1"/>
          <p:nvPr/>
        </p:nvSpPr>
        <p:spPr>
          <a:xfrm>
            <a:off x="123924" y="1257985"/>
            <a:ext cx="43720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Изображение на выходе сети порождает</a:t>
            </a:r>
          </a:p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Две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принципиально новых вещи в архитектуре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DCC3A-7A48-44B6-9328-9EB7BA7E69E2}"/>
              </a:ext>
            </a:extLst>
          </p:cNvPr>
          <p:cNvSpPr txBox="1"/>
          <p:nvPr/>
        </p:nvSpPr>
        <p:spPr>
          <a:xfrm>
            <a:off x="257323" y="4575944"/>
            <a:ext cx="41052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Серые стрелки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skip connections</a:t>
            </a:r>
          </a:p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Прицепляют копию свернутых данных на этапе развертки, чтобы сеть не забывала привязывать маску к исходному изображению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E1E23-A377-4480-9929-37F02009B543}"/>
              </a:ext>
            </a:extLst>
          </p:cNvPr>
          <p:cNvSpPr txBox="1"/>
          <p:nvPr/>
        </p:nvSpPr>
        <p:spPr>
          <a:xfrm>
            <a:off x="123924" y="2826639"/>
            <a:ext cx="43720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Зеленые стрелки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upsampling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слои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Действуют обратно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сверточным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также называются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deconvolutional (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разверточные)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83296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en-US" sz="2800" dirty="0"/>
              <a:t>CNN </a:t>
            </a:r>
            <a:r>
              <a:rPr lang="ru-RU" sz="2800" dirty="0"/>
              <a:t>в </a:t>
            </a:r>
            <a:r>
              <a:rPr lang="ru-RU" sz="2800" dirty="0" err="1"/>
              <a:t>детекции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819150" y="4593126"/>
            <a:ext cx="10354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Разделяется на несколько подзадач:</a:t>
            </a:r>
          </a:p>
          <a:p>
            <a:pPr marL="457200" indent="-457200" algn="ctr">
              <a:buAutoNum type="arabicPeriod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Классификация объектов на изображении</a:t>
            </a:r>
          </a:p>
          <a:p>
            <a:pPr marL="457200" indent="-457200" algn="ctr">
              <a:buAutoNum type="arabicPeriod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Определение границ (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bounding box)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объектов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требуемых классов</a:t>
            </a:r>
          </a:p>
          <a:p>
            <a:pPr marL="457200" indent="-457200" algn="ctr">
              <a:buAutoNum type="arabicPeriod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Дискриминация перекрывающихся объектов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D2C1CF-E96E-4E0C-844F-17D319BE8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123" y="1613547"/>
            <a:ext cx="5084950" cy="28584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F19C2B-D5C9-49DC-85B7-1CCFBF837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73" y="1613547"/>
            <a:ext cx="5084950" cy="28584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BD1210-3FC8-483E-9BF0-3A2474923FCC}"/>
              </a:ext>
            </a:extLst>
          </p:cNvPr>
          <p:cNvSpPr txBox="1"/>
          <p:nvPr/>
        </p:nvSpPr>
        <p:spPr>
          <a:xfrm>
            <a:off x="1649974" y="1092263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Задача порядком сложнее предыдущих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B75844-0ABF-48A8-8FC5-9A88BE262BA4}"/>
              </a:ext>
            </a:extLst>
          </p:cNvPr>
          <p:cNvSpPr txBox="1"/>
          <p:nvPr/>
        </p:nvSpPr>
        <p:spPr>
          <a:xfrm>
            <a:off x="2050353" y="5973895"/>
            <a:ext cx="8077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Производная задача – трекинг: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детекция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объекта в кадре и отслеживание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его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же на следующих кадрах</a:t>
            </a:r>
          </a:p>
        </p:txBody>
      </p:sp>
    </p:spTree>
    <p:extLst>
      <p:ext uri="{BB962C8B-B14F-4D97-AF65-F5344CB8AC3E}">
        <p14:creationId xmlns:p14="http://schemas.microsoft.com/office/powerpoint/2010/main" val="758171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en-US" sz="2800" dirty="0"/>
              <a:t>CNN </a:t>
            </a:r>
            <a:r>
              <a:rPr lang="ru-RU" sz="2800" dirty="0"/>
              <a:t>в </a:t>
            </a:r>
            <a:r>
              <a:rPr lang="ru-RU" sz="2800" dirty="0" err="1"/>
              <a:t>детекции</a:t>
            </a:r>
            <a:r>
              <a:rPr lang="ru-RU" sz="2800" dirty="0"/>
              <a:t>. Моделирование задачи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3098" y="975463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Основной принцип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61C04-4532-44BC-84D2-F0AE39DF5ABC}"/>
              </a:ext>
            </a:extLst>
          </p:cNvPr>
          <p:cNvSpPr txBox="1"/>
          <p:nvPr/>
        </p:nvSpPr>
        <p:spPr>
          <a:xfrm>
            <a:off x="357224" y="1708920"/>
            <a:ext cx="5862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базе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детекция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сводится к классификации объекта в рамках не всего изображения, но некоего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заданного кусочка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0009F-8864-4A70-98C3-1B124FEB9830}"/>
              </a:ext>
            </a:extLst>
          </p:cNvPr>
          <p:cNvSpPr txBox="1"/>
          <p:nvPr/>
        </p:nvSpPr>
        <p:spPr>
          <a:xfrm>
            <a:off x="233398" y="2794148"/>
            <a:ext cx="5986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изображению запускали </a:t>
            </a:r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скользящее окно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в каждой итерации которого проводили классификацию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971A1-917F-4D59-A3BF-29A998EC0A1B}"/>
              </a:ext>
            </a:extLst>
          </p:cNvPr>
          <p:cNvSpPr txBox="1"/>
          <p:nvPr/>
        </p:nvSpPr>
        <p:spPr>
          <a:xfrm>
            <a:off x="295311" y="3879376"/>
            <a:ext cx="5986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Первая проблема – как выбрать размер этого окна? На одних фото собака маленькая, на других - большая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5F737-ED62-449B-B783-667E716EDB22}"/>
              </a:ext>
            </a:extLst>
          </p:cNvPr>
          <p:cNvSpPr txBox="1"/>
          <p:nvPr/>
        </p:nvSpPr>
        <p:spPr>
          <a:xfrm>
            <a:off x="295311" y="5126502"/>
            <a:ext cx="5986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этого придумали предварительно выделять некоторые признаки и по ним ограничивать размеры окна и потенциальные области поиска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4BB9DB-B8B6-4D59-9895-7F45CD3FB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919" y="1788424"/>
            <a:ext cx="1659731" cy="293147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805E47-9CD7-4612-9FF1-BD3A8D903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7650" y="1790076"/>
            <a:ext cx="1708217" cy="29314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955B9F-CFCE-408F-9F86-B3A0FA4C388B}"/>
              </a:ext>
            </a:extLst>
          </p:cNvPr>
          <p:cNvSpPr txBox="1"/>
          <p:nvPr/>
        </p:nvSpPr>
        <p:spPr>
          <a:xfrm>
            <a:off x="7691234" y="1273832"/>
            <a:ext cx="3005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Пирамиды + </a:t>
            </a:r>
            <a:r>
              <a:rPr lang="en-US" sz="2400" b="1" dirty="0"/>
              <a:t>HOG</a:t>
            </a:r>
            <a:endParaRPr lang="ru-RU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F894D-1B1F-4802-987B-9E3DC7EDE165}"/>
              </a:ext>
            </a:extLst>
          </p:cNvPr>
          <p:cNvSpPr txBox="1"/>
          <p:nvPr/>
        </p:nvSpPr>
        <p:spPr>
          <a:xfrm>
            <a:off x="6686514" y="5058323"/>
            <a:ext cx="5210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Гистограммы ориентированных градиентов выделяют признаки в скользящих окнах на пирамидах, и их можно уже пихать в классификаторы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1DC850E-662D-487A-B9F9-DE4C34E71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26" y="1991055"/>
            <a:ext cx="2331439" cy="25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52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-6867" y="-14344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en-US" sz="2800" dirty="0"/>
              <a:t>CNN </a:t>
            </a:r>
            <a:r>
              <a:rPr lang="ru-RU" sz="2800" dirty="0"/>
              <a:t>в </a:t>
            </a:r>
            <a:r>
              <a:rPr lang="ru-RU" sz="2800" dirty="0" err="1"/>
              <a:t>Детекции</a:t>
            </a:r>
            <a:r>
              <a:rPr lang="ru-RU" sz="2800" dirty="0"/>
              <a:t>. </a:t>
            </a:r>
            <a:r>
              <a:rPr lang="en-US" sz="2800" dirty="0"/>
              <a:t>R-CNN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Region-based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сверточные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нейросети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27153-E381-4B0B-9124-A84D0F8D29C1}"/>
              </a:ext>
            </a:extLst>
          </p:cNvPr>
          <p:cNvSpPr txBox="1"/>
          <p:nvPr/>
        </p:nvSpPr>
        <p:spPr>
          <a:xfrm>
            <a:off x="5876540" y="1556097"/>
            <a:ext cx="603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случае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подход со скользящим окном не годится – слишком много расчетов</a:t>
            </a:r>
          </a:p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быть? Как выделять области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детекции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4D832-4707-476A-89BD-A2232F23AF4E}"/>
              </a:ext>
            </a:extLst>
          </p:cNvPr>
          <p:cNvSpPr txBox="1"/>
          <p:nvPr/>
        </p:nvSpPr>
        <p:spPr>
          <a:xfrm>
            <a:off x="5917155" y="2752932"/>
            <a:ext cx="6036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Selective Search –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специальный метод выделения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ROI (regions of interest)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основе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семантической сегментации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Их небольшое число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&lt; 2000.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2C670B-55E7-42A2-8383-CF19A33D5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3" y="1920428"/>
            <a:ext cx="5447937" cy="3385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4C0B1D-93AE-40F3-82D5-FBCF4365C698}"/>
              </a:ext>
            </a:extLst>
          </p:cNvPr>
          <p:cNvSpPr txBox="1"/>
          <p:nvPr/>
        </p:nvSpPr>
        <p:spPr>
          <a:xfrm>
            <a:off x="5876540" y="4257543"/>
            <a:ext cx="6036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каждом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ROI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строится своя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CNN,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выход которой отправляется на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классификатор –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определения класса объекта; и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регрессор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для определения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границ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24963F-8363-406F-9E73-0C93E8488938}"/>
              </a:ext>
            </a:extLst>
          </p:cNvPr>
          <p:cNvSpPr txBox="1"/>
          <p:nvPr/>
        </p:nvSpPr>
        <p:spPr>
          <a:xfrm>
            <a:off x="697475" y="5704482"/>
            <a:ext cx="8892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Недостатки:</a:t>
            </a:r>
          </a:p>
          <a:p>
            <a:pPr marL="457200" indent="-457200" algn="ctr">
              <a:buAutoNum type="arabicPeriod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 равно медленно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ресурсоемко – 2000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</a:p>
          <a:p>
            <a:pPr marL="457200" indent="-457200" algn="ctr">
              <a:buAutoNum type="arabicPeriod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Selective Search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отдельный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575988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en-US" sz="2800" dirty="0"/>
              <a:t>CNN </a:t>
            </a:r>
            <a:r>
              <a:rPr lang="ru-RU" sz="2800" dirty="0"/>
              <a:t>В </a:t>
            </a:r>
            <a:r>
              <a:rPr lang="ru-RU" sz="2800" dirty="0" err="1"/>
              <a:t>детекции</a:t>
            </a:r>
            <a:r>
              <a:rPr lang="ru-RU" sz="2800" dirty="0"/>
              <a:t>. </a:t>
            </a:r>
            <a:r>
              <a:rPr lang="en-US" sz="2800" dirty="0"/>
              <a:t>Fast RCNN, FASTER RCNN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Давайте быстрее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2A27B-AEC2-417B-9101-DD4A03335F09}"/>
              </a:ext>
            </a:extLst>
          </p:cNvPr>
          <p:cNvSpPr txBox="1"/>
          <p:nvPr/>
        </p:nvSpPr>
        <p:spPr>
          <a:xfrm>
            <a:off x="1562917" y="1471458"/>
            <a:ext cx="296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FastRCNN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F59C1-AB15-4437-B96E-0184AE96BD10}"/>
              </a:ext>
            </a:extLst>
          </p:cNvPr>
          <p:cNvSpPr txBox="1"/>
          <p:nvPr/>
        </p:nvSpPr>
        <p:spPr>
          <a:xfrm>
            <a:off x="266186" y="1992512"/>
            <a:ext cx="556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Радикальное развитие идей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RCNN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FF8B9-C116-4633-9AA2-CCA7C9C3771C}"/>
              </a:ext>
            </a:extLst>
          </p:cNvPr>
          <p:cNvSpPr txBox="1"/>
          <p:nvPr/>
        </p:nvSpPr>
        <p:spPr>
          <a:xfrm>
            <a:off x="266185" y="2657076"/>
            <a:ext cx="5563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Выделение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ROI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запихнули внутрь нейросети, введя специальный слой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SPP: spatial pyramid pooling,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основанный на концепции пирамиды изображений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2ECE2-8EBB-49D4-9590-6D7E1E75C616}"/>
              </a:ext>
            </a:extLst>
          </p:cNvPr>
          <p:cNvSpPr txBox="1"/>
          <p:nvPr/>
        </p:nvSpPr>
        <p:spPr>
          <a:xfrm>
            <a:off x="266185" y="4272082"/>
            <a:ext cx="556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Регрессор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bounding box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классификатор также встроили внутрь сети, так что теперь можно было работать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end2end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E18532-5579-48FB-9689-48FC96141F06}"/>
              </a:ext>
            </a:extLst>
          </p:cNvPr>
          <p:cNvSpPr txBox="1"/>
          <p:nvPr/>
        </p:nvSpPr>
        <p:spPr>
          <a:xfrm>
            <a:off x="293427" y="5468497"/>
            <a:ext cx="556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Результат – намного более быстрая работа!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330D16-1B7B-4BCC-A7BC-F7C5C7DA6368}"/>
              </a:ext>
            </a:extLst>
          </p:cNvPr>
          <p:cNvSpPr txBox="1"/>
          <p:nvPr/>
        </p:nvSpPr>
        <p:spPr>
          <a:xfrm>
            <a:off x="7848599" y="1471458"/>
            <a:ext cx="296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FasterRCNN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44CF2-543D-4CCB-9CE9-C470102064EC}"/>
              </a:ext>
            </a:extLst>
          </p:cNvPr>
          <p:cNvSpPr txBox="1"/>
          <p:nvPr/>
        </p:nvSpPr>
        <p:spPr>
          <a:xfrm>
            <a:off x="6362702" y="2319741"/>
            <a:ext cx="5563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Замена алгоритма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Selective Search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отдельную небольшую быструю нейросеть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RPN – Region Proposal Network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86E0EA-4532-4E67-8759-7E8C887367EB}"/>
              </a:ext>
            </a:extLst>
          </p:cNvPr>
          <p:cNvSpPr txBox="1"/>
          <p:nvPr/>
        </p:nvSpPr>
        <p:spPr>
          <a:xfrm>
            <a:off x="6362702" y="3797176"/>
            <a:ext cx="55631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Введение принципа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anchor boxes –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набора тестовых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bounding box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определенного размера, которые затем гоняют по изображению</a:t>
            </a:r>
          </a:p>
          <a:p>
            <a:pPr algn="ctr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Конечный регрессор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подгоняет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размеры итогового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bounding box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anchor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 реальные</a:t>
            </a:r>
          </a:p>
        </p:txBody>
      </p:sp>
    </p:spTree>
    <p:extLst>
      <p:ext uri="{BB962C8B-B14F-4D97-AF65-F5344CB8AC3E}">
        <p14:creationId xmlns:p14="http://schemas.microsoft.com/office/powerpoint/2010/main" val="598515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en-US" sz="2800" dirty="0"/>
              <a:t>CNN </a:t>
            </a:r>
            <a:r>
              <a:rPr lang="ru-RU" sz="2800" dirty="0"/>
              <a:t>в </a:t>
            </a:r>
            <a:r>
              <a:rPr lang="ru-RU" sz="2800" dirty="0" err="1"/>
              <a:t>детекции</a:t>
            </a:r>
            <a:r>
              <a:rPr lang="ru-RU" sz="2800" dirty="0"/>
              <a:t>.</a:t>
            </a:r>
            <a:r>
              <a:rPr lang="en-US" sz="2800" dirty="0"/>
              <a:t> YOLO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485900" y="917895"/>
            <a:ext cx="904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Only Look Once –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достоинства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FasterRCNN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разбиение на сетки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BEF8A1-493E-46AD-B27C-AAA78FD89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" y="1647825"/>
            <a:ext cx="7136963" cy="462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21148-D236-423C-AD41-DE7E50EDB656}"/>
              </a:ext>
            </a:extLst>
          </p:cNvPr>
          <p:cNvSpPr txBox="1"/>
          <p:nvPr/>
        </p:nvSpPr>
        <p:spPr>
          <a:xfrm>
            <a:off x="7832267" y="1571625"/>
            <a:ext cx="4188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Действительно, один раз сеть видит картинку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0DC32-C2F9-44B3-848D-5A79F7BEA3D4}"/>
              </a:ext>
            </a:extLst>
          </p:cNvPr>
          <p:cNvSpPr txBox="1"/>
          <p:nvPr/>
        </p:nvSpPr>
        <p:spPr>
          <a:xfrm>
            <a:off x="7832266" y="2388034"/>
            <a:ext cx="418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Принцип довольно сложный – основан на разбиении изображения на сетку размером </a:t>
            </a:r>
            <a:r>
              <a:rPr lang="en-US" dirty="0" err="1"/>
              <a:t>SxS</a:t>
            </a:r>
            <a:r>
              <a:rPr lang="en-US" dirty="0"/>
              <a:t> </a:t>
            </a:r>
            <a:r>
              <a:rPr lang="ru-RU" dirty="0"/>
              <a:t>пикселей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998B3-4EA7-4083-ADED-CB7BC5FAB19C}"/>
              </a:ext>
            </a:extLst>
          </p:cNvPr>
          <p:cNvSpPr txBox="1"/>
          <p:nvPr/>
        </p:nvSpPr>
        <p:spPr>
          <a:xfrm>
            <a:off x="7792015" y="3683434"/>
            <a:ext cx="418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Для каждой ячейки вычисляются кандидаты в </a:t>
            </a:r>
            <a:r>
              <a:rPr lang="en-US" dirty="0"/>
              <a:t>bounding box </a:t>
            </a:r>
            <a:r>
              <a:rPr lang="ru-RU" dirty="0"/>
              <a:t>и вероятности найти здесь объекты соответствующих классов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C0CAD-F69F-4777-87C9-9902524BD5A6}"/>
              </a:ext>
            </a:extLst>
          </p:cNvPr>
          <p:cNvSpPr txBox="1"/>
          <p:nvPr/>
        </p:nvSpPr>
        <p:spPr>
          <a:xfrm>
            <a:off x="7744171" y="5231238"/>
            <a:ext cx="4188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Результаты объединяются и обобщаются с помощью специального механизма </a:t>
            </a:r>
            <a:r>
              <a:rPr lang="en-US" dirty="0"/>
              <a:t>NMS – Non-Maximum Suppression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66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 err="1"/>
              <a:t>ГеНЕРАТИВНЫЕ</a:t>
            </a:r>
            <a:r>
              <a:rPr lang="ru-RU" sz="2800" dirty="0"/>
              <a:t> </a:t>
            </a:r>
            <a:r>
              <a:rPr lang="en-US" sz="2800" dirty="0"/>
              <a:t>CNN. GAN</a:t>
            </a:r>
            <a:endParaRPr lang="ru-RU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Принцип соревновательного обучения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52785-285E-4A83-9350-2FFA7B3EFE83}"/>
              </a:ext>
            </a:extLst>
          </p:cNvPr>
          <p:cNvSpPr txBox="1"/>
          <p:nvPr/>
        </p:nvSpPr>
        <p:spPr>
          <a:xfrm>
            <a:off x="428624" y="1508734"/>
            <a:ext cx="4924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 –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генеративная соревновательная сеть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8C406-1AE7-4188-B4AD-7932CB0ED7C2}"/>
              </a:ext>
            </a:extLst>
          </p:cNvPr>
          <p:cNvSpPr txBox="1"/>
          <p:nvPr/>
        </p:nvSpPr>
        <p:spPr>
          <a:xfrm>
            <a:off x="428624" y="2408707"/>
            <a:ext cx="49244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Называется так, потому что состоит из двух «борющихся» частей: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генератора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дискриминатора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E3A56-F02E-4C0A-AD81-EE57BEAB6258}"/>
              </a:ext>
            </a:extLst>
          </p:cNvPr>
          <p:cNvSpPr txBox="1"/>
          <p:nvPr/>
        </p:nvSpPr>
        <p:spPr>
          <a:xfrm>
            <a:off x="542924" y="3616457"/>
            <a:ext cx="4924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Генератор создает пробные объекты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 случайного шума,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дискриминатор сравнивает их с образцами и штрафует генератор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FAE4A-4B4D-4F29-B7E7-2DED8795E5E6}"/>
              </a:ext>
            </a:extLst>
          </p:cNvPr>
          <p:cNvSpPr txBox="1"/>
          <p:nvPr/>
        </p:nvSpPr>
        <p:spPr>
          <a:xfrm>
            <a:off x="542924" y="5349266"/>
            <a:ext cx="10839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 </a:t>
            </a:r>
            <a:r>
              <a:rPr lang="ru-R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латентому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вектору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исходного случайного шума можно подцеплять условную или дополнительную информацию для создания объекта нужного класса или с заданными свойствами –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ConditionalGAN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InfoGAN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C639095-74AC-40F0-9D98-77132C53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378" y="1899009"/>
            <a:ext cx="6257994" cy="290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86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 fontScale="90000"/>
          </a:bodyPr>
          <a:lstStyle/>
          <a:p>
            <a:r>
              <a:rPr lang="ru-RU" sz="2800" dirty="0" err="1"/>
              <a:t>ГеНЕРАТИВНЫЕ</a:t>
            </a:r>
            <a:r>
              <a:rPr lang="ru-RU" sz="2800" dirty="0"/>
              <a:t> </a:t>
            </a:r>
            <a:r>
              <a:rPr lang="en-US" sz="2800" dirty="0"/>
              <a:t>CNN. </a:t>
            </a:r>
            <a:r>
              <a:rPr lang="ru-RU" sz="2800" dirty="0"/>
              <a:t>Диффузионные модели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649975" y="927838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Обучение восстановлению из гауссова шума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52785-285E-4A83-9350-2FFA7B3EFE83}"/>
              </a:ext>
            </a:extLst>
          </p:cNvPr>
          <p:cNvSpPr txBox="1"/>
          <p:nvPr/>
        </p:nvSpPr>
        <p:spPr>
          <a:xfrm>
            <a:off x="6982594" y="1495244"/>
            <a:ext cx="5066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Диффузионные модели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поэтапно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«растворяют» данные в случайном шуме, взятом из нормального распределения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E3A56-F02E-4C0A-AD81-EE57BEAB6258}"/>
              </a:ext>
            </a:extLst>
          </p:cNvPr>
          <p:cNvSpPr txBox="1"/>
          <p:nvPr/>
        </p:nvSpPr>
        <p:spPr>
          <a:xfrm>
            <a:off x="461204" y="4956490"/>
            <a:ext cx="5953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Весь передний край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AI-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генерации: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Imagen, DALL-E 2,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Midjourney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Stable Diffusion,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dreambooth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весь основан именно на диффузионных моделях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E8DB55-A9BF-4C6A-A2AB-BADA91D93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981605"/>
            <a:ext cx="6553969" cy="2416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B18596-547C-4A57-9920-51BE62CDDF9E}"/>
              </a:ext>
            </a:extLst>
          </p:cNvPr>
          <p:cNvSpPr txBox="1"/>
          <p:nvPr/>
        </p:nvSpPr>
        <p:spPr>
          <a:xfrm>
            <a:off x="6982594" y="2977942"/>
            <a:ext cx="5066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затем обучаются «восстанавливать» информацию из этого шума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согласно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прикрепленным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дополнительным данным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D2F7C-E23A-4B11-BA03-32BE03783351}"/>
              </a:ext>
            </a:extLst>
          </p:cNvPr>
          <p:cNvSpPr txBox="1"/>
          <p:nvPr/>
        </p:nvSpPr>
        <p:spPr>
          <a:xfrm>
            <a:off x="6858769" y="4495381"/>
            <a:ext cx="5066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Данные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могут быть текстовыми, позволяя получать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txt2img –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картинку по описанию или просьбе</a:t>
            </a:r>
            <a:endParaRPr lang="ru-RU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CDAF3-C63F-4B43-B12A-FE7F6DEE83B7}"/>
              </a:ext>
            </a:extLst>
          </p:cNvPr>
          <p:cNvSpPr txBox="1"/>
          <p:nvPr/>
        </p:nvSpPr>
        <p:spPr>
          <a:xfrm>
            <a:off x="6982594" y="5594418"/>
            <a:ext cx="5066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графическими, заряжая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img2img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54766A-21FD-4041-8294-184CE60CC468}"/>
              </a:ext>
            </a:extLst>
          </p:cNvPr>
          <p:cNvSpPr txBox="1"/>
          <p:nvPr/>
        </p:nvSpPr>
        <p:spPr>
          <a:xfrm>
            <a:off x="6899821" y="6172511"/>
            <a:ext cx="5066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Или и то, и другое!</a:t>
            </a:r>
          </a:p>
        </p:txBody>
      </p:sp>
    </p:spTree>
    <p:extLst>
      <p:ext uri="{BB962C8B-B14F-4D97-AF65-F5344CB8AC3E}">
        <p14:creationId xmlns:p14="http://schemas.microsoft.com/office/powerpoint/2010/main" val="1844219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809" y="186005"/>
            <a:ext cx="9600382" cy="683240"/>
          </a:xfrm>
        </p:spPr>
        <p:txBody>
          <a:bodyPr rtlCol="0" anchor="t">
            <a:normAutofit/>
          </a:bodyPr>
          <a:lstStyle/>
          <a:p>
            <a:pPr algn="ctr"/>
            <a:r>
              <a:rPr lang="ru-RU" sz="3600" noProof="1"/>
              <a:t>Инструментарий</a:t>
            </a:r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8BE15408-FBEE-4249-AA7B-004C544BFFD8}"/>
              </a:ext>
            </a:extLst>
          </p:cNvPr>
          <p:cNvSpPr/>
          <p:nvPr/>
        </p:nvSpPr>
        <p:spPr>
          <a:xfrm>
            <a:off x="656975" y="4529625"/>
            <a:ext cx="4903769" cy="683241"/>
          </a:xfrm>
          <a:custGeom>
            <a:avLst/>
            <a:gdLst>
              <a:gd name="connsiteX0" fmla="*/ 0 w 3598679"/>
              <a:gd name="connsiteY0" fmla="*/ 0 h 3656061"/>
              <a:gd name="connsiteX1" fmla="*/ 3598679 w 3598679"/>
              <a:gd name="connsiteY1" fmla="*/ 0 h 3656061"/>
              <a:gd name="connsiteX2" fmla="*/ 3598679 w 3598679"/>
              <a:gd name="connsiteY2" fmla="*/ 3656061 h 3656061"/>
              <a:gd name="connsiteX3" fmla="*/ 0 w 3598679"/>
              <a:gd name="connsiteY3" fmla="*/ 3656061 h 3656061"/>
              <a:gd name="connsiteX4" fmla="*/ 0 w 3598679"/>
              <a:gd name="connsiteY4" fmla="*/ 0 h 365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3656061">
                <a:moveTo>
                  <a:pt x="0" y="0"/>
                </a:moveTo>
                <a:lnTo>
                  <a:pt x="3598679" y="0"/>
                </a:lnTo>
                <a:lnTo>
                  <a:pt x="3598679" y="3656061"/>
                </a:lnTo>
                <a:lnTo>
                  <a:pt x="0" y="3656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462424" rIns="355470" bIns="330201" numCol="1" spcCol="1270" rtlCol="0" anchor="t" anchorCtr="0">
            <a:noAutofit/>
          </a:bodyPr>
          <a:lstStyle/>
          <a:p>
            <a:pPr marL="0" lvl="0" indent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1800" kern="1200" noProof="1"/>
              <a:t>Лучшее из </a:t>
            </a:r>
            <a:r>
              <a:rPr lang="en-US" sz="1800" kern="1200" noProof="1"/>
              <a:t>pytorch </a:t>
            </a:r>
            <a:r>
              <a:rPr lang="ru-RU" sz="1800" kern="1200" noProof="1"/>
              <a:t>теперь автоматизировано без лишнего кода</a:t>
            </a: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E50FD4D2-06B6-4E17-A25A-E451ED385509}"/>
              </a:ext>
            </a:extLst>
          </p:cNvPr>
          <p:cNvSpPr/>
          <p:nvPr/>
        </p:nvSpPr>
        <p:spPr>
          <a:xfrm>
            <a:off x="1070937" y="4594667"/>
            <a:ext cx="4248653" cy="553156"/>
          </a:xfrm>
          <a:custGeom>
            <a:avLst/>
            <a:gdLst>
              <a:gd name="connsiteX0" fmla="*/ 0 w 3598679"/>
              <a:gd name="connsiteY0" fmla="*/ 0 h 1462424"/>
              <a:gd name="connsiteX1" fmla="*/ 3598679 w 3598679"/>
              <a:gd name="connsiteY1" fmla="*/ 0 h 1462424"/>
              <a:gd name="connsiteX2" fmla="*/ 3598679 w 3598679"/>
              <a:gd name="connsiteY2" fmla="*/ 1462424 h 1462424"/>
              <a:gd name="connsiteX3" fmla="*/ 0 w 3598679"/>
              <a:gd name="connsiteY3" fmla="*/ 1462424 h 1462424"/>
              <a:gd name="connsiteX4" fmla="*/ 0 w 3598679"/>
              <a:gd name="connsiteY4" fmla="*/ 0 h 14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1462424">
                <a:moveTo>
                  <a:pt x="0" y="0"/>
                </a:moveTo>
                <a:lnTo>
                  <a:pt x="3598679" y="0"/>
                </a:lnTo>
                <a:lnTo>
                  <a:pt x="3598679" y="1462424"/>
                </a:lnTo>
                <a:lnTo>
                  <a:pt x="0" y="146242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65100" rIns="355470" bIns="165100" numCol="1" spcCol="1270" rtlCol="0" anchor="ctr" anchorCtr="0">
            <a:noAutofit/>
          </a:bodyPr>
          <a:lstStyle/>
          <a:p>
            <a:pPr marL="0" lvl="0" indent="0" algn="l" defTabSz="2933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noProof="1"/>
              <a:t>pytorch-lightning</a:t>
            </a:r>
            <a:endParaRPr lang="ru-RU" sz="3200" kern="1200" noProof="1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F66B2B85-DD1C-446B-B7DB-B701C1B7395C}"/>
              </a:ext>
            </a:extLst>
          </p:cNvPr>
          <p:cNvSpPr/>
          <p:nvPr/>
        </p:nvSpPr>
        <p:spPr>
          <a:xfrm>
            <a:off x="6096000" y="1219576"/>
            <a:ext cx="5381625" cy="891823"/>
          </a:xfrm>
          <a:custGeom>
            <a:avLst/>
            <a:gdLst>
              <a:gd name="connsiteX0" fmla="*/ 0 w 3598679"/>
              <a:gd name="connsiteY0" fmla="*/ 0 h 3656061"/>
              <a:gd name="connsiteX1" fmla="*/ 3598679 w 3598679"/>
              <a:gd name="connsiteY1" fmla="*/ 0 h 3656061"/>
              <a:gd name="connsiteX2" fmla="*/ 3598679 w 3598679"/>
              <a:gd name="connsiteY2" fmla="*/ 3656061 h 3656061"/>
              <a:gd name="connsiteX3" fmla="*/ 0 w 3598679"/>
              <a:gd name="connsiteY3" fmla="*/ 3656061 h 3656061"/>
              <a:gd name="connsiteX4" fmla="*/ 0 w 3598679"/>
              <a:gd name="connsiteY4" fmla="*/ 0 h 365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3656061">
                <a:moveTo>
                  <a:pt x="0" y="0"/>
                </a:moveTo>
                <a:lnTo>
                  <a:pt x="3598679" y="0"/>
                </a:lnTo>
                <a:lnTo>
                  <a:pt x="3598679" y="3656061"/>
                </a:lnTo>
                <a:lnTo>
                  <a:pt x="0" y="3656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462424" rIns="355470" bIns="330201" numCol="1" spcCol="1270" rtlCol="0" anchor="t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noProof="1">
                <a:hlinkClick r:id="rId3"/>
              </a:rPr>
              <a:t>https://pytorch.org/serve/model_zoo.html</a:t>
            </a: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noProof="1">
              <a:hlinkClick r:id="rId3"/>
            </a:endParaRP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noProof="1">
                <a:hlinkClick r:id="rId3"/>
              </a:rPr>
              <a:t>https://paperswithcode.com/</a:t>
            </a:r>
            <a:endParaRPr lang="en-US" noProof="1"/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noProof="1"/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noProof="1">
                <a:hlinkClick r:id="rId4"/>
              </a:rPr>
              <a:t>https://github.com/qubvel/segmentation_models.pytorch</a:t>
            </a:r>
            <a:endParaRPr lang="en-US" noProof="1"/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noProof="1"/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noProof="1">
                <a:hlinkClick r:id="rId5"/>
              </a:rPr>
              <a:t>https://github.com/zhangming8/yolox-pytorch</a:t>
            </a:r>
            <a:endParaRPr lang="en-US" noProof="1"/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noProof="1"/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noProof="1">
                <a:hlinkClick r:id="rId6"/>
              </a:rPr>
              <a:t>https://github.com/WongKinYiu/yolov7</a:t>
            </a:r>
            <a:endParaRPr lang="en-US" b="1" noProof="1"/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noProof="1"/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noProof="1"/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800" kern="1200" noProof="1"/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kern="1200" noProof="1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1342C305-8DE2-4CE6-A892-013489E7F081}"/>
              </a:ext>
            </a:extLst>
          </p:cNvPr>
          <p:cNvSpPr/>
          <p:nvPr/>
        </p:nvSpPr>
        <p:spPr>
          <a:xfrm>
            <a:off x="6534150" y="1219951"/>
            <a:ext cx="4714875" cy="891823"/>
          </a:xfrm>
          <a:custGeom>
            <a:avLst/>
            <a:gdLst>
              <a:gd name="connsiteX0" fmla="*/ 0 w 3598679"/>
              <a:gd name="connsiteY0" fmla="*/ 0 h 1462424"/>
              <a:gd name="connsiteX1" fmla="*/ 3598679 w 3598679"/>
              <a:gd name="connsiteY1" fmla="*/ 0 h 1462424"/>
              <a:gd name="connsiteX2" fmla="*/ 3598679 w 3598679"/>
              <a:gd name="connsiteY2" fmla="*/ 1462424 h 1462424"/>
              <a:gd name="connsiteX3" fmla="*/ 0 w 3598679"/>
              <a:gd name="connsiteY3" fmla="*/ 1462424 h 1462424"/>
              <a:gd name="connsiteX4" fmla="*/ 0 w 3598679"/>
              <a:gd name="connsiteY4" fmla="*/ 0 h 14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1462424">
                <a:moveTo>
                  <a:pt x="0" y="0"/>
                </a:moveTo>
                <a:lnTo>
                  <a:pt x="3598679" y="0"/>
                </a:lnTo>
                <a:lnTo>
                  <a:pt x="3598679" y="1462424"/>
                </a:lnTo>
                <a:lnTo>
                  <a:pt x="0" y="146242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65100" rIns="355470" bIns="165100" numCol="1" spcCol="1270" rtlCol="0" anchor="ctr" anchorCtr="0">
            <a:noAutofit/>
          </a:bodyPr>
          <a:lstStyle/>
          <a:p>
            <a:pPr marL="0" lvl="0" indent="0" algn="l" defTabSz="2933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sz="3200" noProof="1"/>
              <a:t>Полезные ресурсы</a:t>
            </a:r>
            <a:endParaRPr lang="ru-RU" sz="3200" kern="1200" noProof="1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0A8CD1-AED0-4D87-8FA9-F9326B535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9018" y="1429594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05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656674-2EF4-4D3B-B16D-CD2E3D28E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3837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ru-RU" sz="7200" dirty="0"/>
              <a:t>СПАСИБО!</a:t>
            </a:r>
          </a:p>
        </p:txBody>
      </p:sp>
    </p:spTree>
    <p:extLst>
      <p:ext uri="{BB962C8B-B14F-4D97-AF65-F5344CB8AC3E}">
        <p14:creationId xmlns:p14="http://schemas.microsoft.com/office/powerpoint/2010/main" val="85904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ЧТО МОЖНО СДЕЛАТЬ БЕЗ НЕЙРОСЕТЕЙ?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535185" y="842480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 уйму всего.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6EBB4-FFD4-4AF1-8CC1-52A249A54755}"/>
              </a:ext>
            </a:extLst>
          </p:cNvPr>
          <p:cNvSpPr txBox="1"/>
          <p:nvPr/>
        </p:nvSpPr>
        <p:spPr>
          <a:xfrm>
            <a:off x="868258" y="1807810"/>
            <a:ext cx="9878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Нейросети небыстры и ресурсоемки</a:t>
            </a:r>
          </a:p>
          <a:p>
            <a:pPr algn="ctr"/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Если есть возможность сделать проще, легче и быстрее – надо делать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89662-AD81-4D2B-9065-9ABAB6719942}"/>
              </a:ext>
            </a:extLst>
          </p:cNvPr>
          <p:cNvSpPr txBox="1"/>
          <p:nvPr/>
        </p:nvSpPr>
        <p:spPr>
          <a:xfrm>
            <a:off x="302004" y="3824388"/>
            <a:ext cx="112202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Выделение геометрических примитивов или их комбинаций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Шумоподавление и очистка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Распознавание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OCR, QR-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коды и штрих-коды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Сегментация изображения на отдельные области или объекты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Сжатие изображений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Изменение с помощью фильтров</a:t>
            </a:r>
          </a:p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многое другое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451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Морфологические преобразования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2161BA-73E1-4155-8593-3228111701BC}"/>
              </a:ext>
            </a:extLst>
          </p:cNvPr>
          <p:cNvSpPr/>
          <p:nvPr/>
        </p:nvSpPr>
        <p:spPr>
          <a:xfrm>
            <a:off x="500622" y="1092273"/>
            <a:ext cx="4872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Определяются ближним окружением самих пикселей и по принципу похожи на свертки (см. далее!)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A2C6A65-7256-4F69-88B4-5020356A1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05" y="2932462"/>
            <a:ext cx="998907" cy="1337821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09C0EB6-2AAB-469D-BAC2-CD0401E458CA}"/>
              </a:ext>
            </a:extLst>
          </p:cNvPr>
          <p:cNvSpPr/>
          <p:nvPr/>
        </p:nvSpPr>
        <p:spPr>
          <a:xfrm>
            <a:off x="8374879" y="1205536"/>
            <a:ext cx="2924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Вот такую возьмем базовую картинку: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EE5B4572-F418-40F3-B0F0-79FAE862FBD8}"/>
              </a:ext>
            </a:extLst>
          </p:cNvPr>
          <p:cNvCxnSpPr/>
          <p:nvPr/>
        </p:nvCxnSpPr>
        <p:spPr>
          <a:xfrm flipH="1">
            <a:off x="6804772" y="1528701"/>
            <a:ext cx="1489812" cy="0"/>
          </a:xfrm>
          <a:prstGeom prst="straightConnector1">
            <a:avLst/>
          </a:prstGeom>
          <a:ln w="50800">
            <a:solidFill>
              <a:schemeClr val="tx1">
                <a:alpha val="71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D403BD3-4E42-4E64-8FD3-7AE736F58270}"/>
              </a:ext>
            </a:extLst>
          </p:cNvPr>
          <p:cNvSpPr/>
          <p:nvPr/>
        </p:nvSpPr>
        <p:spPr>
          <a:xfrm>
            <a:off x="1148549" y="2346823"/>
            <a:ext cx="1173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Эрозия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BEC043B-E7F1-4EBD-B753-4070CC9FD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492" y="2932462"/>
            <a:ext cx="998907" cy="133782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5D61760-91CF-44B0-B430-35EAA43E82B0}"/>
              </a:ext>
            </a:extLst>
          </p:cNvPr>
          <p:cNvSpPr/>
          <p:nvPr/>
        </p:nvSpPr>
        <p:spPr>
          <a:xfrm>
            <a:off x="5129894" y="2346823"/>
            <a:ext cx="1561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Дилатация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4F2193C-925D-46C6-8276-2B7B46932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049" y="2953568"/>
            <a:ext cx="998907" cy="1327171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72F6EEA-04A7-4F57-B67D-1DD89EFF4798}"/>
              </a:ext>
            </a:extLst>
          </p:cNvPr>
          <p:cNvSpPr/>
          <p:nvPr/>
        </p:nvSpPr>
        <p:spPr>
          <a:xfrm>
            <a:off x="8721788" y="2180571"/>
            <a:ext cx="2924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Размыкание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(эрозия → дилатация)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8F8F4CC0-F488-4D53-8F1C-191412B0A1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8108" y="2886997"/>
            <a:ext cx="2133600" cy="1428750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EA0EF84-9E0C-4067-BD40-2BC5C34F62F4}"/>
              </a:ext>
            </a:extLst>
          </p:cNvPr>
          <p:cNvSpPr/>
          <p:nvPr/>
        </p:nvSpPr>
        <p:spPr>
          <a:xfrm>
            <a:off x="6912430" y="4392534"/>
            <a:ext cx="2924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Замыкание</a:t>
            </a:r>
          </a:p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(дилатация → эрозия)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D2A23CE-FD1F-4099-AB2D-B262C4A649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079" y="5069805"/>
            <a:ext cx="2133600" cy="14287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39336B4-5DFB-4268-9BE0-9EFED58E2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4117" y="5075769"/>
            <a:ext cx="2133600" cy="1428750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83378BE3-E4D7-4700-AE19-364F37E4382F}"/>
              </a:ext>
            </a:extLst>
          </p:cNvPr>
          <p:cNvSpPr/>
          <p:nvPr/>
        </p:nvSpPr>
        <p:spPr>
          <a:xfrm>
            <a:off x="1938468" y="4441223"/>
            <a:ext cx="2924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Морфологический градиент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C46041E-14AE-4F9C-9CF9-DF8BC3271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703" y="885027"/>
            <a:ext cx="998907" cy="133782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50EEA1D-0497-4DFD-B6F1-923EA458A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551" y="2948733"/>
            <a:ext cx="998907" cy="13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ГЕОМЕТРИЧЕСКИЕ ПРЕОБРАЗОВАНИЯ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535185" y="842480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Оперируют уже векторами, прямыми и областями картинки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14E2D3C-033E-44B5-883A-5E24A263582C}"/>
              </a:ext>
            </a:extLst>
          </p:cNvPr>
          <p:cNvSpPr/>
          <p:nvPr/>
        </p:nvSpPr>
        <p:spPr>
          <a:xfrm>
            <a:off x="552448" y="1914470"/>
            <a:ext cx="4838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Масштабирование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Умножаем все векторы на константу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Важен выбор типа интерполяции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A175BE-B528-496F-B497-9071E7071CB0}"/>
              </a:ext>
            </a:extLst>
          </p:cNvPr>
          <p:cNvSpPr/>
          <p:nvPr/>
        </p:nvSpPr>
        <p:spPr>
          <a:xfrm>
            <a:off x="552450" y="3494803"/>
            <a:ext cx="4838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Поворот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Умножаем все векторы на матрицу поворота 2х2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8E59B8-3A0B-4F6D-9645-C4A45EA1F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5" y="4727830"/>
            <a:ext cx="4286250" cy="13335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92F43B-258C-4D41-BD6C-1A4F20094BA0}"/>
              </a:ext>
            </a:extLst>
          </p:cNvPr>
          <p:cNvSpPr/>
          <p:nvPr/>
        </p:nvSpPr>
        <p:spPr>
          <a:xfrm>
            <a:off x="6572248" y="1440773"/>
            <a:ext cx="48387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Аффинные преобразования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Сохраняют параллельность линий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9656FF-8ED1-489A-BB18-979CDDF10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645" y="2200403"/>
            <a:ext cx="2903004" cy="177405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D7FA6E3-B556-43B3-905F-26871E5C5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833" y="5209274"/>
            <a:ext cx="2714629" cy="1363347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DEADE81-B653-4CBD-8AA7-20630D57B665}"/>
              </a:ext>
            </a:extLst>
          </p:cNvPr>
          <p:cNvSpPr/>
          <p:nvPr/>
        </p:nvSpPr>
        <p:spPr>
          <a:xfrm>
            <a:off x="6572248" y="4172645"/>
            <a:ext cx="5139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Преобразования перспективы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Умножаем все векторы на матрицу 3х3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Прямые остаются прямыми</a:t>
            </a:r>
          </a:p>
        </p:txBody>
      </p:sp>
    </p:spTree>
    <p:extLst>
      <p:ext uri="{BB962C8B-B14F-4D97-AF65-F5344CB8AC3E}">
        <p14:creationId xmlns:p14="http://schemas.microsoft.com/office/powerpoint/2010/main" val="194770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ru-RU" sz="2800" dirty="0"/>
              <a:t>Другие возможности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512253" y="806894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Тысячи их!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76EBB4-FFD4-4AF1-8CC1-52A249A54755}"/>
              </a:ext>
            </a:extLst>
          </p:cNvPr>
          <p:cNvSpPr txBox="1"/>
          <p:nvPr/>
        </p:nvSpPr>
        <p:spPr>
          <a:xfrm>
            <a:off x="594744" y="1056911"/>
            <a:ext cx="3460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Адаптивная бинаризация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EA3271-D48F-40A5-9667-B093E35E3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30" y="1628448"/>
            <a:ext cx="1157838" cy="1175119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5463574-EF96-4EB6-A30F-EF01AB955DCE}"/>
              </a:ext>
            </a:extLst>
          </p:cNvPr>
          <p:cNvCxnSpPr/>
          <p:nvPr/>
        </p:nvCxnSpPr>
        <p:spPr>
          <a:xfrm>
            <a:off x="1957606" y="2202890"/>
            <a:ext cx="880844" cy="0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24FE901-5609-4069-9E61-A5137106A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166" y="1628448"/>
            <a:ext cx="1163524" cy="1175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3581FD-37E9-4FB4-8AE7-4957A1A58E39}"/>
              </a:ext>
            </a:extLst>
          </p:cNvPr>
          <p:cNvSpPr txBox="1"/>
          <p:nvPr/>
        </p:nvSpPr>
        <p:spPr>
          <a:xfrm>
            <a:off x="8081655" y="1007339"/>
            <a:ext cx="2588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Выделение границ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A1DA0B-F106-4ACC-BFD9-C72082BB2C56}"/>
              </a:ext>
            </a:extLst>
          </p:cNvPr>
          <p:cNvSpPr txBox="1"/>
          <p:nvPr/>
        </p:nvSpPr>
        <p:spPr>
          <a:xfrm>
            <a:off x="8455559" y="1485985"/>
            <a:ext cx="197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Оператор Лапласа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A2FD559-6198-4BAC-98DB-57BD401F0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736" y="1869713"/>
            <a:ext cx="1157838" cy="1175119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5548CDC-8074-4F06-9F5D-9DD397FD9418}"/>
              </a:ext>
            </a:extLst>
          </p:cNvPr>
          <p:cNvCxnSpPr/>
          <p:nvPr/>
        </p:nvCxnSpPr>
        <p:spPr>
          <a:xfrm>
            <a:off x="8935540" y="2457272"/>
            <a:ext cx="880844" cy="0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7B0075E-5AF2-4DCF-B64B-0D8A4B296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350" y="1871947"/>
            <a:ext cx="1167430" cy="11728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D63417-5328-41E6-9247-C0C7A9062B96}"/>
              </a:ext>
            </a:extLst>
          </p:cNvPr>
          <p:cNvSpPr txBox="1"/>
          <p:nvPr/>
        </p:nvSpPr>
        <p:spPr>
          <a:xfrm>
            <a:off x="7782155" y="3169908"/>
            <a:ext cx="3476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Оператор </a:t>
            </a:r>
            <a:r>
              <a:rPr lang="ru-RU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Собеля</a:t>
            </a:r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(вертикальный)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D74F701-467C-43BB-A630-A351622F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669" y="3602760"/>
            <a:ext cx="1157838" cy="1175119"/>
          </a:xfrm>
          <a:prstGeom prst="rect">
            <a:avLst/>
          </a:prstGeom>
        </p:spPr>
      </p:pic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4C70FB2-7046-43C1-AC00-610EFB7CE0BC}"/>
              </a:ext>
            </a:extLst>
          </p:cNvPr>
          <p:cNvCxnSpPr/>
          <p:nvPr/>
        </p:nvCxnSpPr>
        <p:spPr>
          <a:xfrm>
            <a:off x="8935540" y="4108278"/>
            <a:ext cx="880844" cy="0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19F3BA2-E940-44FB-9336-384EA8B77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2417" y="3604817"/>
            <a:ext cx="1156845" cy="11730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01A37C3-46BF-4F27-96AF-A01B9EEA9371}"/>
              </a:ext>
            </a:extLst>
          </p:cNvPr>
          <p:cNvSpPr txBox="1"/>
          <p:nvPr/>
        </p:nvSpPr>
        <p:spPr>
          <a:xfrm>
            <a:off x="7719855" y="5013954"/>
            <a:ext cx="3476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Алгоритм </a:t>
            </a:r>
            <a:r>
              <a:rPr lang="ru-RU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Кэнни</a:t>
            </a:r>
            <a:endParaRPr lang="ru-RU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2D76765-0D59-4CBA-9F49-93B77B9654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192" y="5434198"/>
            <a:ext cx="1524315" cy="1153353"/>
          </a:xfrm>
          <a:prstGeom prst="rect">
            <a:avLst/>
          </a:prstGeom>
        </p:spPr>
      </p:pic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DFBD5D4-E7FB-4C7A-92B4-76EB418BDB1A}"/>
              </a:ext>
            </a:extLst>
          </p:cNvPr>
          <p:cNvCxnSpPr/>
          <p:nvPr/>
        </p:nvCxnSpPr>
        <p:spPr>
          <a:xfrm>
            <a:off x="8935540" y="6010874"/>
            <a:ext cx="880844" cy="0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4C0DF83-F382-4146-9F83-139D7F4E8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4247" y="5432169"/>
            <a:ext cx="1524316" cy="114998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9D71693-4EAC-41AB-BE47-C9E987EC90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6549" y="3351361"/>
            <a:ext cx="2292574" cy="12924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677552-06FD-4EBA-84D6-FD5FF62E44A1}"/>
              </a:ext>
            </a:extLst>
          </p:cNvPr>
          <p:cNvSpPr txBox="1"/>
          <p:nvPr/>
        </p:nvSpPr>
        <p:spPr>
          <a:xfrm>
            <a:off x="3325852" y="2923686"/>
            <a:ext cx="3393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Преобразование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Хафа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6C9284-E648-4237-8D28-9D6A41EFEA75}"/>
              </a:ext>
            </a:extLst>
          </p:cNvPr>
          <p:cNvSpPr txBox="1"/>
          <p:nvPr/>
        </p:nvSpPr>
        <p:spPr>
          <a:xfrm>
            <a:off x="1307539" y="4730993"/>
            <a:ext cx="371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Пирамидальный </a:t>
            </a:r>
            <a:r>
              <a:rPr lang="ru-RU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блендинг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514270B-C3F8-4AD2-92C7-D7795C7CE1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6314" y="5191335"/>
            <a:ext cx="1401957" cy="1390225"/>
          </a:xfrm>
          <a:prstGeom prst="rect">
            <a:avLst/>
          </a:prstGeom>
        </p:spPr>
      </p:pic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E8A8160-FDE0-4832-A8A2-320BF146BA00}"/>
              </a:ext>
            </a:extLst>
          </p:cNvPr>
          <p:cNvCxnSpPr>
            <a:cxnSpLocks/>
          </p:cNvCxnSpPr>
          <p:nvPr/>
        </p:nvCxnSpPr>
        <p:spPr>
          <a:xfrm>
            <a:off x="3684807" y="5879186"/>
            <a:ext cx="581762" cy="0"/>
          </a:xfrm>
          <a:prstGeom prst="straightConnector1">
            <a:avLst/>
          </a:prstGeom>
          <a:ln w="25400">
            <a:solidFill>
              <a:schemeClr val="tx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B7F99558-BCF7-40F0-BDBE-256528073F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711" y="5167842"/>
            <a:ext cx="1401957" cy="1396116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FA16479-8FD4-4486-80E5-DF2FFD9EF0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7220" y="5167843"/>
            <a:ext cx="1401957" cy="1396116"/>
          </a:xfrm>
          <a:prstGeom prst="rect">
            <a:avLst/>
          </a:prstGeom>
        </p:spPr>
      </p:pic>
      <p:sp>
        <p:nvSpPr>
          <p:cNvPr id="38" name="Крест 37">
            <a:extLst>
              <a:ext uri="{FF2B5EF4-FFF2-40B4-BE49-F238E27FC236}">
                <a16:creationId xmlns:a16="http://schemas.microsoft.com/office/drawing/2014/main" id="{227D48E7-6D2C-48CC-9C12-218ECF78BD33}"/>
              </a:ext>
            </a:extLst>
          </p:cNvPr>
          <p:cNvSpPr/>
          <p:nvPr/>
        </p:nvSpPr>
        <p:spPr>
          <a:xfrm>
            <a:off x="1793490" y="5786954"/>
            <a:ext cx="151734" cy="157892"/>
          </a:xfrm>
          <a:prstGeom prst="plus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68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B79BA73-2F80-4297-96EF-FD77E30C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85379"/>
            <a:ext cx="8676222" cy="521515"/>
          </a:xfrm>
        </p:spPr>
        <p:txBody>
          <a:bodyPr>
            <a:normAutofit/>
          </a:bodyPr>
          <a:lstStyle/>
          <a:p>
            <a:r>
              <a:rPr lang="en-US" sz="2800" dirty="0" err="1"/>
              <a:t>WatersHED</a:t>
            </a:r>
            <a:r>
              <a:rPr lang="en-US" sz="2800" dirty="0"/>
              <a:t>-</a:t>
            </a:r>
            <a:r>
              <a:rPr lang="ru-RU" sz="2800" dirty="0"/>
              <a:t>алгоритм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0E0BB2-E2DA-462B-B556-B6A61BAC58ED}"/>
              </a:ext>
            </a:extLst>
          </p:cNvPr>
          <p:cNvSpPr txBox="1"/>
          <p:nvPr/>
        </p:nvSpPr>
        <p:spPr>
          <a:xfrm>
            <a:off x="1535185" y="841730"/>
            <a:ext cx="889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Решает задачу сегментации изображения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89662-AD81-4D2B-9065-9ABAB6719942}"/>
              </a:ext>
            </a:extLst>
          </p:cNvPr>
          <p:cNvSpPr txBox="1"/>
          <p:nvPr/>
        </p:nvSpPr>
        <p:spPr>
          <a:xfrm>
            <a:off x="471241" y="1355698"/>
            <a:ext cx="3326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Исходное изображение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FB5F89-99F8-47AC-8E8E-78EAC771A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49" y="1804516"/>
            <a:ext cx="2750350" cy="18358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217815-49E6-4A52-9BB1-331D96191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685" y="1764372"/>
            <a:ext cx="2812630" cy="1876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C49181-43EE-4D36-A9CB-19F79495C150}"/>
              </a:ext>
            </a:extLst>
          </p:cNvPr>
          <p:cNvSpPr txBox="1"/>
          <p:nvPr/>
        </p:nvSpPr>
        <p:spPr>
          <a:xfrm>
            <a:off x="5142765" y="1345863"/>
            <a:ext cx="2049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Бинаризация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45A3CB0-A34E-4130-A5E7-47A3AB288DC9}"/>
              </a:ext>
            </a:extLst>
          </p:cNvPr>
          <p:cNvCxnSpPr>
            <a:cxnSpLocks/>
          </p:cNvCxnSpPr>
          <p:nvPr/>
        </p:nvCxnSpPr>
        <p:spPr>
          <a:xfrm>
            <a:off x="3895253" y="2709401"/>
            <a:ext cx="586185" cy="0"/>
          </a:xfrm>
          <a:prstGeom prst="straightConnector1">
            <a:avLst/>
          </a:prstGeom>
          <a:ln w="57150">
            <a:solidFill>
              <a:schemeClr val="tx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B653537-9831-4340-BC88-7DBFC00B9727}"/>
              </a:ext>
            </a:extLst>
          </p:cNvPr>
          <p:cNvCxnSpPr>
            <a:cxnSpLocks/>
          </p:cNvCxnSpPr>
          <p:nvPr/>
        </p:nvCxnSpPr>
        <p:spPr>
          <a:xfrm>
            <a:off x="7774017" y="2703248"/>
            <a:ext cx="507565" cy="6153"/>
          </a:xfrm>
          <a:prstGeom prst="straightConnector1">
            <a:avLst/>
          </a:prstGeom>
          <a:ln w="57150">
            <a:solidFill>
              <a:schemeClr val="tx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9B215A-0674-422B-A8E0-EC7D8C81F5B1}"/>
              </a:ext>
            </a:extLst>
          </p:cNvPr>
          <p:cNvSpPr txBox="1"/>
          <p:nvPr/>
        </p:nvSpPr>
        <p:spPr>
          <a:xfrm>
            <a:off x="8207831" y="1374510"/>
            <a:ext cx="3680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Размыкание + Замыкание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6D314C0-10BA-4C48-8FDE-06F9F9D3A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8363" y="1774621"/>
            <a:ext cx="2812630" cy="18760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236FECF-B851-41CA-8C95-CBAA354A8E86}"/>
              </a:ext>
            </a:extLst>
          </p:cNvPr>
          <p:cNvSpPr txBox="1"/>
          <p:nvPr/>
        </p:nvSpPr>
        <p:spPr>
          <a:xfrm>
            <a:off x="8653918" y="4077283"/>
            <a:ext cx="260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Distance transform</a:t>
            </a:r>
            <a:endParaRPr lang="ru-R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5BD82722-89BD-42E1-9C75-C0803CB5BE02}"/>
              </a:ext>
            </a:extLst>
          </p:cNvPr>
          <p:cNvCxnSpPr>
            <a:cxnSpLocks/>
          </p:cNvCxnSpPr>
          <p:nvPr/>
        </p:nvCxnSpPr>
        <p:spPr>
          <a:xfrm>
            <a:off x="9919779" y="3782261"/>
            <a:ext cx="0" cy="296764"/>
          </a:xfrm>
          <a:prstGeom prst="straightConnector1">
            <a:avLst/>
          </a:prstGeom>
          <a:ln w="57150">
            <a:solidFill>
              <a:schemeClr val="tx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8E002B9-D204-428D-A3DD-AF444AC1B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8363" y="4610773"/>
            <a:ext cx="2812630" cy="18760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B59226-903D-40A5-88B5-76342710FE77}"/>
              </a:ext>
            </a:extLst>
          </p:cNvPr>
          <p:cNvSpPr txBox="1"/>
          <p:nvPr/>
        </p:nvSpPr>
        <p:spPr>
          <a:xfrm>
            <a:off x="4481438" y="4077283"/>
            <a:ext cx="337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Локальные максимумы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D6DAF86-69D3-4C6B-9B3A-A4AC20E337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2808" y="4559761"/>
            <a:ext cx="2812630" cy="1876003"/>
          </a:xfrm>
          <a:prstGeom prst="rect">
            <a:avLst/>
          </a:prstGeom>
        </p:spPr>
      </p:pic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283B7CF4-7DE6-4DC5-B66A-298949D13466}"/>
              </a:ext>
            </a:extLst>
          </p:cNvPr>
          <p:cNvCxnSpPr>
            <a:cxnSpLocks/>
          </p:cNvCxnSpPr>
          <p:nvPr/>
        </p:nvCxnSpPr>
        <p:spPr>
          <a:xfrm flipH="1">
            <a:off x="7776465" y="5521687"/>
            <a:ext cx="431366" cy="0"/>
          </a:xfrm>
          <a:prstGeom prst="straightConnector1">
            <a:avLst/>
          </a:prstGeom>
          <a:ln w="57150">
            <a:solidFill>
              <a:schemeClr val="tx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4C41B51-05CC-4A4D-819B-871A1F072505}"/>
              </a:ext>
            </a:extLst>
          </p:cNvPr>
          <p:cNvSpPr txBox="1"/>
          <p:nvPr/>
        </p:nvSpPr>
        <p:spPr>
          <a:xfrm>
            <a:off x="523411" y="4077283"/>
            <a:ext cx="337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Разлив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E80DB10C-BA89-4580-9BB4-C3B2330B9DC6}"/>
              </a:ext>
            </a:extLst>
          </p:cNvPr>
          <p:cNvCxnSpPr>
            <a:cxnSpLocks/>
          </p:cNvCxnSpPr>
          <p:nvPr/>
        </p:nvCxnSpPr>
        <p:spPr>
          <a:xfrm flipH="1">
            <a:off x="3943929" y="5521687"/>
            <a:ext cx="488832" cy="0"/>
          </a:xfrm>
          <a:prstGeom prst="straightConnector1">
            <a:avLst/>
          </a:prstGeom>
          <a:ln w="57150">
            <a:solidFill>
              <a:schemeClr val="tx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D6038F5-BC4F-44ED-B931-9B18376811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549" y="4559761"/>
            <a:ext cx="2812630" cy="189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709071-1663-4D88-9B43-B41033BD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809" y="186005"/>
            <a:ext cx="9600382" cy="683240"/>
          </a:xfrm>
        </p:spPr>
        <p:txBody>
          <a:bodyPr rtlCol="0" anchor="t">
            <a:normAutofit/>
          </a:bodyPr>
          <a:lstStyle/>
          <a:p>
            <a:pPr algn="ctr"/>
            <a:r>
              <a:rPr lang="ru-RU" sz="3600" noProof="1"/>
              <a:t>Инструментарий</a:t>
            </a: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90472EF-506F-47DE-91D8-F8E3B33CBA79}"/>
              </a:ext>
            </a:extLst>
          </p:cNvPr>
          <p:cNvSpPr/>
          <p:nvPr/>
        </p:nvSpPr>
        <p:spPr>
          <a:xfrm>
            <a:off x="410086" y="1490133"/>
            <a:ext cx="3598679" cy="891823"/>
          </a:xfrm>
          <a:custGeom>
            <a:avLst/>
            <a:gdLst>
              <a:gd name="connsiteX0" fmla="*/ 0 w 3598679"/>
              <a:gd name="connsiteY0" fmla="*/ 0 h 3656061"/>
              <a:gd name="connsiteX1" fmla="*/ 3598679 w 3598679"/>
              <a:gd name="connsiteY1" fmla="*/ 0 h 3656061"/>
              <a:gd name="connsiteX2" fmla="*/ 3598679 w 3598679"/>
              <a:gd name="connsiteY2" fmla="*/ 3656061 h 3656061"/>
              <a:gd name="connsiteX3" fmla="*/ 0 w 3598679"/>
              <a:gd name="connsiteY3" fmla="*/ 3656061 h 3656061"/>
              <a:gd name="connsiteX4" fmla="*/ 0 w 3598679"/>
              <a:gd name="connsiteY4" fmla="*/ 0 h 365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3656061">
                <a:moveTo>
                  <a:pt x="0" y="0"/>
                </a:moveTo>
                <a:lnTo>
                  <a:pt x="3598679" y="0"/>
                </a:lnTo>
                <a:lnTo>
                  <a:pt x="3598679" y="3656061"/>
                </a:lnTo>
                <a:lnTo>
                  <a:pt x="0" y="3656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462424" rIns="355470" bIns="330201" numCol="1" spcCol="1270" rtlCol="0" anchor="t" anchorCtr="0">
            <a:noAutofit/>
          </a:bodyPr>
          <a:lstStyle/>
          <a:p>
            <a:pPr marL="0" lvl="0" indent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noProof="1"/>
              <a:t>Легендарный продукт. Очень быстрая библиотека на </a:t>
            </a:r>
            <a:r>
              <a:rPr lang="en-US" noProof="1"/>
              <a:t>C++</a:t>
            </a:r>
            <a:r>
              <a:rPr lang="ru-RU" noProof="1"/>
              <a:t>.</a:t>
            </a:r>
            <a:endParaRPr lang="ru-RU" sz="1800" kern="1200" noProof="1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6542EBCE-DABB-4F02-B0B6-B0777FDE49E4}"/>
              </a:ext>
            </a:extLst>
          </p:cNvPr>
          <p:cNvSpPr/>
          <p:nvPr/>
        </p:nvSpPr>
        <p:spPr>
          <a:xfrm>
            <a:off x="410086" y="1490133"/>
            <a:ext cx="3598679" cy="891823"/>
          </a:xfrm>
          <a:custGeom>
            <a:avLst/>
            <a:gdLst>
              <a:gd name="connsiteX0" fmla="*/ 0 w 3598679"/>
              <a:gd name="connsiteY0" fmla="*/ 0 h 1462424"/>
              <a:gd name="connsiteX1" fmla="*/ 3598679 w 3598679"/>
              <a:gd name="connsiteY1" fmla="*/ 0 h 1462424"/>
              <a:gd name="connsiteX2" fmla="*/ 3598679 w 3598679"/>
              <a:gd name="connsiteY2" fmla="*/ 1462424 h 1462424"/>
              <a:gd name="connsiteX3" fmla="*/ 0 w 3598679"/>
              <a:gd name="connsiteY3" fmla="*/ 1462424 h 1462424"/>
              <a:gd name="connsiteX4" fmla="*/ 0 w 3598679"/>
              <a:gd name="connsiteY4" fmla="*/ 0 h 14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1462424">
                <a:moveTo>
                  <a:pt x="0" y="0"/>
                </a:moveTo>
                <a:lnTo>
                  <a:pt x="3598679" y="0"/>
                </a:lnTo>
                <a:lnTo>
                  <a:pt x="3598679" y="1462424"/>
                </a:lnTo>
                <a:lnTo>
                  <a:pt x="0" y="146242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65100" rIns="355470" bIns="165100" numCol="1" spcCol="1270" rtlCol="0" anchor="ctr" anchorCtr="0">
            <a:noAutofit/>
          </a:bodyPr>
          <a:lstStyle/>
          <a:p>
            <a:pPr marL="0" lvl="0" indent="0" algn="ctr" defTabSz="2933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noProof="1"/>
              <a:t>OpenCV</a:t>
            </a:r>
            <a:endParaRPr lang="ru-RU" sz="3200" kern="1200" noProof="1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8BE15408-FBEE-4249-AA7B-004C544BFFD8}"/>
              </a:ext>
            </a:extLst>
          </p:cNvPr>
          <p:cNvSpPr/>
          <p:nvPr/>
        </p:nvSpPr>
        <p:spPr>
          <a:xfrm>
            <a:off x="4334042" y="4462952"/>
            <a:ext cx="3598679" cy="683241"/>
          </a:xfrm>
          <a:custGeom>
            <a:avLst/>
            <a:gdLst>
              <a:gd name="connsiteX0" fmla="*/ 0 w 3598679"/>
              <a:gd name="connsiteY0" fmla="*/ 0 h 3656061"/>
              <a:gd name="connsiteX1" fmla="*/ 3598679 w 3598679"/>
              <a:gd name="connsiteY1" fmla="*/ 0 h 3656061"/>
              <a:gd name="connsiteX2" fmla="*/ 3598679 w 3598679"/>
              <a:gd name="connsiteY2" fmla="*/ 3656061 h 3656061"/>
              <a:gd name="connsiteX3" fmla="*/ 0 w 3598679"/>
              <a:gd name="connsiteY3" fmla="*/ 3656061 h 3656061"/>
              <a:gd name="connsiteX4" fmla="*/ 0 w 3598679"/>
              <a:gd name="connsiteY4" fmla="*/ 0 h 365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3656061">
                <a:moveTo>
                  <a:pt x="0" y="0"/>
                </a:moveTo>
                <a:lnTo>
                  <a:pt x="3598679" y="0"/>
                </a:lnTo>
                <a:lnTo>
                  <a:pt x="3598679" y="3656061"/>
                </a:lnTo>
                <a:lnTo>
                  <a:pt x="0" y="3656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462424" rIns="355470" bIns="330201" numCol="1" spcCol="1270" rtlCol="0" anchor="t" anchorCtr="0">
            <a:noAutofit/>
          </a:bodyPr>
          <a:lstStyle/>
          <a:p>
            <a:pPr marL="0" lvl="0" indent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noProof="1"/>
              <a:t>Аналог и расширение </a:t>
            </a:r>
            <a:r>
              <a:rPr lang="en-US" noProof="1"/>
              <a:t>scikit-learn. </a:t>
            </a:r>
            <a:r>
              <a:rPr lang="ru-RU" noProof="1"/>
              <a:t>Много редких функций и фильтров.</a:t>
            </a:r>
            <a:endParaRPr lang="ru-RU" sz="1800" kern="1200" noProof="1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E50FD4D2-06B6-4E17-A25A-E451ED385509}"/>
              </a:ext>
            </a:extLst>
          </p:cNvPr>
          <p:cNvSpPr/>
          <p:nvPr/>
        </p:nvSpPr>
        <p:spPr>
          <a:xfrm>
            <a:off x="4651399" y="4527994"/>
            <a:ext cx="3126645" cy="553156"/>
          </a:xfrm>
          <a:custGeom>
            <a:avLst/>
            <a:gdLst>
              <a:gd name="connsiteX0" fmla="*/ 0 w 3598679"/>
              <a:gd name="connsiteY0" fmla="*/ 0 h 1462424"/>
              <a:gd name="connsiteX1" fmla="*/ 3598679 w 3598679"/>
              <a:gd name="connsiteY1" fmla="*/ 0 h 1462424"/>
              <a:gd name="connsiteX2" fmla="*/ 3598679 w 3598679"/>
              <a:gd name="connsiteY2" fmla="*/ 1462424 h 1462424"/>
              <a:gd name="connsiteX3" fmla="*/ 0 w 3598679"/>
              <a:gd name="connsiteY3" fmla="*/ 1462424 h 1462424"/>
              <a:gd name="connsiteX4" fmla="*/ 0 w 3598679"/>
              <a:gd name="connsiteY4" fmla="*/ 0 h 14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1462424">
                <a:moveTo>
                  <a:pt x="0" y="0"/>
                </a:moveTo>
                <a:lnTo>
                  <a:pt x="3598679" y="0"/>
                </a:lnTo>
                <a:lnTo>
                  <a:pt x="3598679" y="1462424"/>
                </a:lnTo>
                <a:lnTo>
                  <a:pt x="0" y="146242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65100" rIns="355470" bIns="165100" numCol="1" spcCol="1270" rtlCol="0" anchor="ctr" anchorCtr="0">
            <a:noAutofit/>
          </a:bodyPr>
          <a:lstStyle/>
          <a:p>
            <a:pPr marL="0" lvl="0" indent="0" algn="l" defTabSz="2933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noProof="1"/>
              <a:t>scikit-image</a:t>
            </a:r>
            <a:endParaRPr lang="ru-RU" sz="3200" kern="1200" noProof="1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F66B2B85-DD1C-446B-B7DB-B701C1B7395C}"/>
              </a:ext>
            </a:extLst>
          </p:cNvPr>
          <p:cNvSpPr/>
          <p:nvPr/>
        </p:nvSpPr>
        <p:spPr>
          <a:xfrm>
            <a:off x="8183233" y="1490133"/>
            <a:ext cx="3598679" cy="891823"/>
          </a:xfrm>
          <a:custGeom>
            <a:avLst/>
            <a:gdLst>
              <a:gd name="connsiteX0" fmla="*/ 0 w 3598679"/>
              <a:gd name="connsiteY0" fmla="*/ 0 h 3656061"/>
              <a:gd name="connsiteX1" fmla="*/ 3598679 w 3598679"/>
              <a:gd name="connsiteY1" fmla="*/ 0 h 3656061"/>
              <a:gd name="connsiteX2" fmla="*/ 3598679 w 3598679"/>
              <a:gd name="connsiteY2" fmla="*/ 3656061 h 3656061"/>
              <a:gd name="connsiteX3" fmla="*/ 0 w 3598679"/>
              <a:gd name="connsiteY3" fmla="*/ 3656061 h 3656061"/>
              <a:gd name="connsiteX4" fmla="*/ 0 w 3598679"/>
              <a:gd name="connsiteY4" fmla="*/ 0 h 3656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3656061">
                <a:moveTo>
                  <a:pt x="0" y="0"/>
                </a:moveTo>
                <a:lnTo>
                  <a:pt x="3598679" y="0"/>
                </a:lnTo>
                <a:lnTo>
                  <a:pt x="3598679" y="3656061"/>
                </a:lnTo>
                <a:lnTo>
                  <a:pt x="0" y="365606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462424" rIns="355470" bIns="330201" numCol="1" spcCol="1270" rtlCol="0" anchor="t" anchorCtr="0">
            <a:noAutofit/>
          </a:bodyPr>
          <a:lstStyle/>
          <a:p>
            <a:pPr marL="0" lvl="0" indent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ru-RU" noProof="1"/>
              <a:t>Модуль </a:t>
            </a:r>
            <a:r>
              <a:rPr lang="en-US" noProof="1"/>
              <a:t>scipy </a:t>
            </a:r>
            <a:r>
              <a:rPr lang="ru-RU" noProof="1"/>
              <a:t>для работы с изображениями.</a:t>
            </a:r>
            <a:endParaRPr lang="ru-RU" sz="1800" kern="1200" noProof="1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1342C305-8DE2-4CE6-A892-013489E7F081}"/>
              </a:ext>
            </a:extLst>
          </p:cNvPr>
          <p:cNvSpPr/>
          <p:nvPr/>
        </p:nvSpPr>
        <p:spPr>
          <a:xfrm>
            <a:off x="8183233" y="1490133"/>
            <a:ext cx="3692678" cy="891823"/>
          </a:xfrm>
          <a:custGeom>
            <a:avLst/>
            <a:gdLst>
              <a:gd name="connsiteX0" fmla="*/ 0 w 3598679"/>
              <a:gd name="connsiteY0" fmla="*/ 0 h 1462424"/>
              <a:gd name="connsiteX1" fmla="*/ 3598679 w 3598679"/>
              <a:gd name="connsiteY1" fmla="*/ 0 h 1462424"/>
              <a:gd name="connsiteX2" fmla="*/ 3598679 w 3598679"/>
              <a:gd name="connsiteY2" fmla="*/ 1462424 h 1462424"/>
              <a:gd name="connsiteX3" fmla="*/ 0 w 3598679"/>
              <a:gd name="connsiteY3" fmla="*/ 1462424 h 1462424"/>
              <a:gd name="connsiteX4" fmla="*/ 0 w 3598679"/>
              <a:gd name="connsiteY4" fmla="*/ 0 h 146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8679" h="1462424">
                <a:moveTo>
                  <a:pt x="0" y="0"/>
                </a:moveTo>
                <a:lnTo>
                  <a:pt x="3598679" y="0"/>
                </a:lnTo>
                <a:lnTo>
                  <a:pt x="3598679" y="1462424"/>
                </a:lnTo>
                <a:lnTo>
                  <a:pt x="0" y="146242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55470" tIns="165100" rIns="355470" bIns="165100" numCol="1" spcCol="1270" rtlCol="0" anchor="ctr" anchorCtr="0">
            <a:noAutofit/>
          </a:bodyPr>
          <a:lstStyle/>
          <a:p>
            <a:pPr marL="0" lvl="0" indent="0" algn="l" defTabSz="29337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noProof="1"/>
              <a:t>scipy.ndimage</a:t>
            </a:r>
            <a:endParaRPr lang="ru-RU" sz="3200" kern="1200" noProof="1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D77B94-DD73-4F02-B806-24C1E5CB8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400" y="1284112"/>
            <a:ext cx="2957312" cy="295731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F0109E2-0415-4ACC-8516-079384F22C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2465" b="22465"/>
          <a:stretch/>
        </p:blipFill>
        <p:spPr>
          <a:xfrm>
            <a:off x="966523" y="2762768"/>
            <a:ext cx="2373080" cy="295731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023C44-483D-41E1-85C5-3B5DA6243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356" y="3178199"/>
            <a:ext cx="2957312" cy="29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48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624_TF34100736.potx" id="{B86E4007-EFA2-4CCA-A629-820E6DBFB34E}" vid="{538E4F46-DDFE-4145-96A6-602543C4416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Сетка</Template>
  <TotalTime>0</TotalTime>
  <Words>2112</Words>
  <Application>Microsoft Office PowerPoint</Application>
  <PresentationFormat>Широкоэкранный</PresentationFormat>
  <Paragraphs>376</Paragraphs>
  <Slides>39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3" baseType="lpstr">
      <vt:lpstr>Arial</vt:lpstr>
      <vt:lpstr>Calibri</vt:lpstr>
      <vt:lpstr>Century Gothic</vt:lpstr>
      <vt:lpstr>Сетка</vt:lpstr>
      <vt:lpstr>Сверточные нейронные сети в обработке изображений</vt:lpstr>
      <vt:lpstr>Часть I   Изображение как математический объект</vt:lpstr>
      <vt:lpstr>Цифровое представление картинки</vt:lpstr>
      <vt:lpstr>ЧТО МОЖНО СДЕЛАТЬ БЕЗ НЕЙРОСЕТЕЙ?</vt:lpstr>
      <vt:lpstr>Морфологические преобразования</vt:lpstr>
      <vt:lpstr>ГЕОМЕТРИЧЕСКИЕ ПРЕОБРАЗОВАНИЯ</vt:lpstr>
      <vt:lpstr>Другие возможности</vt:lpstr>
      <vt:lpstr>WatersHED-алгоритм</vt:lpstr>
      <vt:lpstr>Инструментарий</vt:lpstr>
      <vt:lpstr>Часть II   Свертки и тензоры</vt:lpstr>
      <vt:lpstr>ТЕНЗОРЫ</vt:lpstr>
      <vt:lpstr>ИЗОБРАЖЕНИЕ КАК ТЕНЗОР</vt:lpstr>
      <vt:lpstr>ОПЕРАЦИИ НАД ТЕНЗОРАМИ</vt:lpstr>
      <vt:lpstr>Свертка как операция</vt:lpstr>
      <vt:lpstr>СВЕРТКА В МНОГОМЕРНОМ СЛУЧАЕ</vt:lpstr>
      <vt:lpstr>СВЕРТКА КАК ФИЛЬТР</vt:lpstr>
      <vt:lpstr>Инструментарий</vt:lpstr>
      <vt:lpstr>Часть III   СВЕРТОЧНЫЕ НЕЙРОННЫЕ СЕТИ</vt:lpstr>
      <vt:lpstr>Изображения и обычные FFNN-нейросети</vt:lpstr>
      <vt:lpstr>CNN.Начало.Архитектура Сети LeNet</vt:lpstr>
      <vt:lpstr>Свертка как слой. Принцип</vt:lpstr>
      <vt:lpstr>Слои Сжатия. POOLING</vt:lpstr>
      <vt:lpstr>Задачи, РЕШАЕМЫЕ CNN</vt:lpstr>
      <vt:lpstr>CNN для Классификации. IMAGENET</vt:lpstr>
      <vt:lpstr>CNN для классификации. Архитектура ALEXNET</vt:lpstr>
      <vt:lpstr>CNN для классификации. ЭВОЛЮЦИЯ</vt:lpstr>
      <vt:lpstr>Презентация PowerPoint</vt:lpstr>
      <vt:lpstr>CNN в Семантической сегментации</vt:lpstr>
      <vt:lpstr>CNN в Семантической сегментации. LOSS</vt:lpstr>
      <vt:lpstr>Презентация PowerPoint</vt:lpstr>
      <vt:lpstr>CNN в детекции</vt:lpstr>
      <vt:lpstr>CNN в детекции. Моделирование задачи</vt:lpstr>
      <vt:lpstr>CNN в Детекции. R-CNN</vt:lpstr>
      <vt:lpstr>CNN В детекции. Fast RCNN, FASTER RCNN</vt:lpstr>
      <vt:lpstr>CNN в детекции. YOLO</vt:lpstr>
      <vt:lpstr>ГеНЕРАТИВНЫЕ CNN. GAN</vt:lpstr>
      <vt:lpstr>ГеНЕРАТИВНЫЕ CNN. Диффузионные модели</vt:lpstr>
      <vt:lpstr>Инструментарий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2023-02-22T03:34:03Z</dcterms:created>
  <dcterms:modified xsi:type="dcterms:W3CDTF">2023-03-02T07:13:27Z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